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microsoft.com/office/2020/02/relationships/classificationlabels" Target="docMetadata/LabelInfo.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24"/>
  </p:notesMasterIdLst>
  <p:handoutMasterIdLst>
    <p:handoutMasterId r:id="rId25"/>
  </p:handoutMasterIdLst>
  <p:sldIdLst>
    <p:sldId id="475" r:id="rId5"/>
    <p:sldId id="454" r:id="rId6"/>
    <p:sldId id="455" r:id="rId7"/>
    <p:sldId id="457" r:id="rId8"/>
    <p:sldId id="458" r:id="rId9"/>
    <p:sldId id="459" r:id="rId10"/>
    <p:sldId id="46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1"/>
    <p:restoredTop sz="94648"/>
  </p:normalViewPr>
  <p:slideViewPr>
    <p:cSldViewPr snapToGrid="0">
      <p:cViewPr varScale="1">
        <p:scale>
          <a:sx n="90" d="100"/>
          <a:sy n="90" d="100"/>
        </p:scale>
        <p:origin x="240" y="87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1" Type="http://schemas.microsoft.com/office/2018/10/relationships/authors" Target="author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4/14/22</a:t>
            </a:fld>
            <a:endParaRPr lang="en-US" dirty="0"/>
          </a:p>
        </p:txBody>
      </p:sp>
      <p:sp>
        <p:nvSpPr>
          <p:cNvPr id="4" name="Footer Placeholder 3">
            <a:extLst>
              <a:ext uri="{FF2B5EF4-FFF2-40B4-BE49-F238E27FC236}">
                <a16:creationId xmlns=""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4/14/22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41314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2721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146558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88859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22783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smtClean="0"/>
              <a:t>Drag picture to placeholder or click icon to add</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smtClean="0"/>
              <a:t>Drag picture to placeholder or click icon to add</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smtClean="0"/>
              <a:t>Drag picture to placeholder or click icon to add</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smtClean="0"/>
              <a:t>Drag picture to placeholder or click icon to add</a:t>
            </a:r>
            <a:endParaRPr lang="en-US" dirty="0"/>
          </a:p>
        </p:txBody>
      </p:sp>
      <p:sp>
        <p:nvSpPr>
          <p:cNvPr id="8" name="Rectangle 7">
            <a:extLst>
              <a:ext uri="{FF2B5EF4-FFF2-40B4-BE49-F238E27FC236}">
                <a16:creationId xmlns=""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smtClean="0"/>
              <a:t>Click to edit Master title style</a:t>
            </a:r>
            <a:endParaRPr lang="en-US" dirty="0"/>
          </a:p>
        </p:txBody>
      </p:sp>
      <p:sp>
        <p:nvSpPr>
          <p:cNvPr id="14" name="Text Placeholder 9">
            <a:extLst>
              <a:ext uri="{FF2B5EF4-FFF2-40B4-BE49-F238E27FC236}">
                <a16:creationId xmlns=""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2342944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 Templateswise.com - Machine Learning P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35B0F5B-1F51-4F07-9BC5-565764121C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53"/>
            <a:ext cx="12192000" cy="6857295"/>
          </a:xfrm>
          <a:prstGeom prst="rect">
            <a:avLst/>
          </a:prstGeom>
        </p:spPr>
      </p:pic>
      <p:pic>
        <p:nvPicPr>
          <p:cNvPr id="305" name="Picture 304">
            <a:extLst>
              <a:ext uri="{FF2B5EF4-FFF2-40B4-BE49-F238E27FC236}">
                <a16:creationId xmlns:a16="http://schemas.microsoft.com/office/drawing/2014/main" xmlns="" id="{3D5F88F3-6355-4E24-ACCB-8680BE8B0C1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10"/>
            <a:ext cx="12192000" cy="6856781"/>
          </a:xfrm>
          <a:prstGeom prst="rect">
            <a:avLst/>
          </a:prstGeom>
        </p:spPr>
      </p:pic>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4/14/22</a:t>
            </a:fld>
            <a:endParaRPr lang="en-US" dirty="0"/>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dirty="0"/>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dirty="0"/>
          </a:p>
        </p:txBody>
      </p:sp>
      <p:sp>
        <p:nvSpPr>
          <p:cNvPr id="128" name="Title 1">
            <a:extLst>
              <a:ext uri="{FF2B5EF4-FFF2-40B4-BE49-F238E27FC236}">
                <a16:creationId xmlns:a16="http://schemas.microsoft.com/office/drawing/2014/main" xmlns="" id="{8F0D60C6-8501-4D6D-8057-7CDBF8F5453E}"/>
              </a:ext>
            </a:extLst>
          </p:cNvPr>
          <p:cNvSpPr>
            <a:spLocks noGrp="1"/>
          </p:cNvSpPr>
          <p:nvPr userDrawn="1">
            <p:ph type="title" hasCustomPrompt="1"/>
          </p:nvPr>
        </p:nvSpPr>
        <p:spPr>
          <a:xfrm>
            <a:off x="6480043" y="2372883"/>
            <a:ext cx="5131055" cy="1143000"/>
          </a:xfrm>
        </p:spPr>
        <p:txBody>
          <a:bodyPr>
            <a:noAutofit/>
          </a:bodyPr>
          <a:lstStyle>
            <a:lvl1pPr algn="l">
              <a:defRPr sz="5200" baseline="0">
                <a:solidFill>
                  <a:schemeClr val="bg1"/>
                </a:solidFill>
              </a:defRPr>
            </a:lvl1pPr>
          </a:lstStyle>
          <a:p>
            <a:r>
              <a:rPr lang="en-US" dirty="0"/>
              <a:t>Machine Learning</a:t>
            </a:r>
            <a:endParaRPr lang="en-US" noProof="0" dirty="0"/>
          </a:p>
        </p:txBody>
      </p:sp>
      <p:sp>
        <p:nvSpPr>
          <p:cNvPr id="129" name="Text Placeholder 4">
            <a:extLst>
              <a:ext uri="{FF2B5EF4-FFF2-40B4-BE49-F238E27FC236}">
                <a16:creationId xmlns:a16="http://schemas.microsoft.com/office/drawing/2014/main" xmlns="" id="{8EC25800-91F8-45D6-87F4-8C499CA81027}"/>
              </a:ext>
            </a:extLst>
          </p:cNvPr>
          <p:cNvSpPr>
            <a:spLocks noGrp="1"/>
          </p:cNvSpPr>
          <p:nvPr userDrawn="1">
            <p:ph type="body" sz="quarter" idx="35" hasCustomPrompt="1"/>
          </p:nvPr>
        </p:nvSpPr>
        <p:spPr>
          <a:xfrm>
            <a:off x="6698827" y="3236980"/>
            <a:ext cx="4896544" cy="603249"/>
          </a:xfrm>
          <a:prstGeom prst="rect">
            <a:avLst/>
          </a:prstGeom>
        </p:spPr>
        <p:txBody>
          <a:bodyPr anchor="ctr">
            <a:noAutofit/>
          </a:bodyPr>
          <a:lstStyle>
            <a:lvl1pPr marL="0" indent="0" algn="l">
              <a:buNone/>
              <a:defRPr sz="2400">
                <a:solidFill>
                  <a:schemeClr val="bg1"/>
                </a:solidFill>
                <a:latin typeface="+mj-lt"/>
              </a:defRPr>
            </a:lvl1pPr>
          </a:lstStyle>
          <a:p>
            <a:r>
              <a:rPr lang="en-US" dirty="0"/>
              <a:t>PowerPoint template</a:t>
            </a:r>
          </a:p>
        </p:txBody>
      </p:sp>
      <p:grpSp>
        <p:nvGrpSpPr>
          <p:cNvPr id="379" name="Group 378">
            <a:extLst>
              <a:ext uri="{FF2B5EF4-FFF2-40B4-BE49-F238E27FC236}">
                <a16:creationId xmlns:a16="http://schemas.microsoft.com/office/drawing/2014/main" xmlns="" id="{5EFE17CA-9B2C-4214-86AB-24D59D14F4A9}"/>
              </a:ext>
            </a:extLst>
          </p:cNvPr>
          <p:cNvGrpSpPr/>
          <p:nvPr userDrawn="1"/>
        </p:nvGrpSpPr>
        <p:grpSpPr>
          <a:xfrm>
            <a:off x="9277381" y="3956098"/>
            <a:ext cx="1077387" cy="1077396"/>
            <a:chOff x="6958036" y="2967073"/>
            <a:chExt cx="808040" cy="808047"/>
          </a:xfrm>
        </p:grpSpPr>
        <p:sp>
          <p:nvSpPr>
            <p:cNvPr id="312" name="Freeform 209">
              <a:extLst>
                <a:ext uri="{FF2B5EF4-FFF2-40B4-BE49-F238E27FC236}">
                  <a16:creationId xmlns:a16="http://schemas.microsoft.com/office/drawing/2014/main" xmlns="" id="{B7EDEA35-2645-47DB-BCDF-9C7C2664619E}"/>
                </a:ext>
              </a:extLst>
            </p:cNvPr>
            <p:cNvSpPr>
              <a:spLocks/>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3" name="Freeform 210">
              <a:extLst>
                <a:ext uri="{FF2B5EF4-FFF2-40B4-BE49-F238E27FC236}">
                  <a16:creationId xmlns:a16="http://schemas.microsoft.com/office/drawing/2014/main" xmlns="" id="{3A131A28-A969-430F-AF64-5E0F21D646AC}"/>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380" name="Group 379">
            <a:extLst>
              <a:ext uri="{FF2B5EF4-FFF2-40B4-BE49-F238E27FC236}">
                <a16:creationId xmlns:a16="http://schemas.microsoft.com/office/drawing/2014/main" xmlns="" id="{7E9CB719-72BE-45F6-99B3-6D38E7DF4C0C}"/>
              </a:ext>
            </a:extLst>
          </p:cNvPr>
          <p:cNvGrpSpPr/>
          <p:nvPr userDrawn="1"/>
        </p:nvGrpSpPr>
        <p:grpSpPr>
          <a:xfrm>
            <a:off x="7956577" y="3956098"/>
            <a:ext cx="1077387" cy="1077396"/>
            <a:chOff x="5967433" y="2967073"/>
            <a:chExt cx="808040" cy="808047"/>
          </a:xfrm>
        </p:grpSpPr>
        <p:sp>
          <p:nvSpPr>
            <p:cNvPr id="311" name="Freeform 208">
              <a:extLst>
                <a:ext uri="{FF2B5EF4-FFF2-40B4-BE49-F238E27FC236}">
                  <a16:creationId xmlns:a16="http://schemas.microsoft.com/office/drawing/2014/main" xmlns="" id="{05EFCEF5-D342-47DF-AA10-72E4E33E542F}"/>
                </a:ext>
              </a:extLst>
            </p:cNvPr>
            <p:cNvSpPr>
              <a:spLocks/>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5" name="Freeform 212">
              <a:extLst>
                <a:ext uri="{FF2B5EF4-FFF2-40B4-BE49-F238E27FC236}">
                  <a16:creationId xmlns:a16="http://schemas.microsoft.com/office/drawing/2014/main" xmlns="" id="{8E9BEAC3-3E89-4520-8E85-50E08075465A}"/>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p>
          </p:txBody>
        </p:sp>
        <p:sp>
          <p:nvSpPr>
            <p:cNvPr id="316" name="Freeform 213">
              <a:extLst>
                <a:ext uri="{FF2B5EF4-FFF2-40B4-BE49-F238E27FC236}">
                  <a16:creationId xmlns:a16="http://schemas.microsoft.com/office/drawing/2014/main" xmlns="" id="{97769BBC-F8FB-4337-A318-F36F27E0EF3B}"/>
                </a:ext>
              </a:extLst>
            </p:cNvPr>
            <p:cNvSpPr>
              <a:spLocks/>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7" name="Freeform 214">
              <a:extLst>
                <a:ext uri="{FF2B5EF4-FFF2-40B4-BE49-F238E27FC236}">
                  <a16:creationId xmlns:a16="http://schemas.microsoft.com/office/drawing/2014/main" xmlns="" id="{937F110C-8A75-40CF-B8FB-49996C676BC0}"/>
                </a:ext>
              </a:extLst>
            </p:cNvPr>
            <p:cNvSpPr>
              <a:spLocks/>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8" name="Freeform 215">
              <a:extLst>
                <a:ext uri="{FF2B5EF4-FFF2-40B4-BE49-F238E27FC236}">
                  <a16:creationId xmlns:a16="http://schemas.microsoft.com/office/drawing/2014/main" xmlns="" id="{C7AFF641-B25A-43C0-995A-3F7277C33A93}"/>
                </a:ext>
              </a:extLst>
            </p:cNvPr>
            <p:cNvSpPr>
              <a:spLocks/>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9" name="Freeform 216">
              <a:extLst>
                <a:ext uri="{FF2B5EF4-FFF2-40B4-BE49-F238E27FC236}">
                  <a16:creationId xmlns:a16="http://schemas.microsoft.com/office/drawing/2014/main" xmlns="" id="{3E7F35EF-D1DE-42A9-82FC-EEC44FB1AD4D}"/>
                </a:ext>
              </a:extLst>
            </p:cNvPr>
            <p:cNvSpPr>
              <a:spLocks/>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0" name="Freeform 217">
              <a:extLst>
                <a:ext uri="{FF2B5EF4-FFF2-40B4-BE49-F238E27FC236}">
                  <a16:creationId xmlns:a16="http://schemas.microsoft.com/office/drawing/2014/main" xmlns="" id="{CF5A6E20-C256-469C-AC32-FBFF14564ACA}"/>
                </a:ext>
              </a:extLst>
            </p:cNvPr>
            <p:cNvSpPr>
              <a:spLocks/>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1" name="Freeform 218">
              <a:extLst>
                <a:ext uri="{FF2B5EF4-FFF2-40B4-BE49-F238E27FC236}">
                  <a16:creationId xmlns:a16="http://schemas.microsoft.com/office/drawing/2014/main" xmlns="" id="{E1E2EDD4-5E96-4056-8797-9A5C942F2CD5}"/>
                </a:ext>
              </a:extLst>
            </p:cNvPr>
            <p:cNvSpPr>
              <a:spLocks/>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2" name="Freeform 219">
              <a:extLst>
                <a:ext uri="{FF2B5EF4-FFF2-40B4-BE49-F238E27FC236}">
                  <a16:creationId xmlns:a16="http://schemas.microsoft.com/office/drawing/2014/main" xmlns="" id="{9B8F6332-58D5-4C77-88F8-F8CB19179C3C}"/>
                </a:ext>
              </a:extLst>
            </p:cNvPr>
            <p:cNvSpPr>
              <a:spLocks/>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3" name="Freeform 220">
              <a:extLst>
                <a:ext uri="{FF2B5EF4-FFF2-40B4-BE49-F238E27FC236}">
                  <a16:creationId xmlns:a16="http://schemas.microsoft.com/office/drawing/2014/main" xmlns="" id="{C2317824-232E-4367-9685-8B76F7D8683D}"/>
                </a:ext>
              </a:extLst>
            </p:cNvPr>
            <p:cNvSpPr>
              <a:spLocks/>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4" name="Freeform 221">
              <a:extLst>
                <a:ext uri="{FF2B5EF4-FFF2-40B4-BE49-F238E27FC236}">
                  <a16:creationId xmlns:a16="http://schemas.microsoft.com/office/drawing/2014/main" xmlns="" id="{E32A2936-192F-4AE3-9D23-A6456292FCEC}"/>
                </a:ext>
              </a:extLst>
            </p:cNvPr>
            <p:cNvSpPr>
              <a:spLocks/>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5" name="Freeform 222">
              <a:extLst>
                <a:ext uri="{FF2B5EF4-FFF2-40B4-BE49-F238E27FC236}">
                  <a16:creationId xmlns:a16="http://schemas.microsoft.com/office/drawing/2014/main" xmlns="" id="{FF2AAED4-6FE3-4C8D-A2AF-8B2F54FE3005}"/>
                </a:ext>
              </a:extLst>
            </p:cNvPr>
            <p:cNvSpPr>
              <a:spLocks/>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6" name="Freeform 223">
              <a:extLst>
                <a:ext uri="{FF2B5EF4-FFF2-40B4-BE49-F238E27FC236}">
                  <a16:creationId xmlns:a16="http://schemas.microsoft.com/office/drawing/2014/main" xmlns="" id="{9B8D8A00-1ED8-4BCD-A28A-09C27082E0A7}"/>
                </a:ext>
              </a:extLst>
            </p:cNvPr>
            <p:cNvSpPr>
              <a:spLocks/>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7" name="Freeform 224">
              <a:extLst>
                <a:ext uri="{FF2B5EF4-FFF2-40B4-BE49-F238E27FC236}">
                  <a16:creationId xmlns:a16="http://schemas.microsoft.com/office/drawing/2014/main" xmlns="" id="{B4C12122-4997-43FB-B20C-896D0CD7A814}"/>
                </a:ext>
              </a:extLst>
            </p:cNvPr>
            <p:cNvSpPr>
              <a:spLocks/>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8" name="Freeform 225">
              <a:extLst>
                <a:ext uri="{FF2B5EF4-FFF2-40B4-BE49-F238E27FC236}">
                  <a16:creationId xmlns:a16="http://schemas.microsoft.com/office/drawing/2014/main" xmlns="" id="{C3FC627A-31A5-4149-B3B1-3FAE68F76204}"/>
                </a:ext>
              </a:extLst>
            </p:cNvPr>
            <p:cNvSpPr>
              <a:spLocks/>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9" name="Freeform 226">
              <a:extLst>
                <a:ext uri="{FF2B5EF4-FFF2-40B4-BE49-F238E27FC236}">
                  <a16:creationId xmlns:a16="http://schemas.microsoft.com/office/drawing/2014/main" xmlns="" id="{8F4A4E8B-D9D9-4578-8122-67D1F22316BB}"/>
                </a:ext>
              </a:extLst>
            </p:cNvPr>
            <p:cNvSpPr>
              <a:spLocks/>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0" name="Freeform 227">
              <a:extLst>
                <a:ext uri="{FF2B5EF4-FFF2-40B4-BE49-F238E27FC236}">
                  <a16:creationId xmlns:a16="http://schemas.microsoft.com/office/drawing/2014/main" xmlns="" id="{F5722369-6715-44E5-8539-7C46F9029EED}"/>
                </a:ext>
              </a:extLst>
            </p:cNvPr>
            <p:cNvSpPr>
              <a:spLocks/>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1" name="Freeform 228">
              <a:extLst>
                <a:ext uri="{FF2B5EF4-FFF2-40B4-BE49-F238E27FC236}">
                  <a16:creationId xmlns:a16="http://schemas.microsoft.com/office/drawing/2014/main" xmlns="" id="{F9F871AE-C94A-4169-B4FD-80D46EB4C590}"/>
                </a:ext>
              </a:extLst>
            </p:cNvPr>
            <p:cNvSpPr>
              <a:spLocks/>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2" name="Freeform 229">
              <a:extLst>
                <a:ext uri="{FF2B5EF4-FFF2-40B4-BE49-F238E27FC236}">
                  <a16:creationId xmlns:a16="http://schemas.microsoft.com/office/drawing/2014/main" xmlns="" id="{A10189DC-D7AE-41EC-A7CB-A01DE58AF571}"/>
                </a:ext>
              </a:extLst>
            </p:cNvPr>
            <p:cNvSpPr>
              <a:spLocks/>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3" name="Freeform 230">
              <a:extLst>
                <a:ext uri="{FF2B5EF4-FFF2-40B4-BE49-F238E27FC236}">
                  <a16:creationId xmlns:a16="http://schemas.microsoft.com/office/drawing/2014/main" xmlns="" id="{2C30EAE7-954D-4821-B120-8AB1410F7489}"/>
                </a:ext>
              </a:extLst>
            </p:cNvPr>
            <p:cNvSpPr>
              <a:spLocks/>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4" name="Freeform 231">
              <a:extLst>
                <a:ext uri="{FF2B5EF4-FFF2-40B4-BE49-F238E27FC236}">
                  <a16:creationId xmlns:a16="http://schemas.microsoft.com/office/drawing/2014/main" xmlns="" id="{78967020-CEC9-44DB-97B5-56393E8B21E2}"/>
                </a:ext>
              </a:extLst>
            </p:cNvPr>
            <p:cNvSpPr>
              <a:spLocks/>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5" name="Freeform 232">
              <a:extLst>
                <a:ext uri="{FF2B5EF4-FFF2-40B4-BE49-F238E27FC236}">
                  <a16:creationId xmlns:a16="http://schemas.microsoft.com/office/drawing/2014/main" xmlns="" id="{06AA2F9B-532A-48F4-BE94-A578EF618EDA}"/>
                </a:ext>
              </a:extLst>
            </p:cNvPr>
            <p:cNvSpPr>
              <a:spLocks/>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6" name="Freeform 233">
              <a:extLst>
                <a:ext uri="{FF2B5EF4-FFF2-40B4-BE49-F238E27FC236}">
                  <a16:creationId xmlns:a16="http://schemas.microsoft.com/office/drawing/2014/main" xmlns="" id="{B4BAA03E-7506-44D3-B7BB-8231541E8662}"/>
                </a:ext>
              </a:extLst>
            </p:cNvPr>
            <p:cNvSpPr>
              <a:spLocks/>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7" name="Freeform 234">
              <a:extLst>
                <a:ext uri="{FF2B5EF4-FFF2-40B4-BE49-F238E27FC236}">
                  <a16:creationId xmlns:a16="http://schemas.microsoft.com/office/drawing/2014/main" xmlns="" id="{4495226A-D4C6-46B2-B779-25CE0DE0BEFC}"/>
                </a:ext>
              </a:extLst>
            </p:cNvPr>
            <p:cNvSpPr>
              <a:spLocks/>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8" name="Freeform 235">
              <a:extLst>
                <a:ext uri="{FF2B5EF4-FFF2-40B4-BE49-F238E27FC236}">
                  <a16:creationId xmlns:a16="http://schemas.microsoft.com/office/drawing/2014/main" xmlns="" id="{34BAC1E5-2C0F-46BF-BAE4-7C62671DB415}"/>
                </a:ext>
              </a:extLst>
            </p:cNvPr>
            <p:cNvSpPr>
              <a:spLocks/>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9" name="Freeform 236">
              <a:extLst>
                <a:ext uri="{FF2B5EF4-FFF2-40B4-BE49-F238E27FC236}">
                  <a16:creationId xmlns:a16="http://schemas.microsoft.com/office/drawing/2014/main" xmlns="" id="{BA91F17B-FABA-4DBF-B7E1-BEEE9196A335}"/>
                </a:ext>
              </a:extLst>
            </p:cNvPr>
            <p:cNvSpPr>
              <a:spLocks/>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0" name="Freeform 237">
              <a:extLst>
                <a:ext uri="{FF2B5EF4-FFF2-40B4-BE49-F238E27FC236}">
                  <a16:creationId xmlns:a16="http://schemas.microsoft.com/office/drawing/2014/main" xmlns="" id="{EDD73D04-31D4-4567-8D6C-24B0501A4E61}"/>
                </a:ext>
              </a:extLst>
            </p:cNvPr>
            <p:cNvSpPr>
              <a:spLocks/>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1" name="Freeform 238">
              <a:extLst>
                <a:ext uri="{FF2B5EF4-FFF2-40B4-BE49-F238E27FC236}">
                  <a16:creationId xmlns:a16="http://schemas.microsoft.com/office/drawing/2014/main" xmlns="" id="{258D139F-A952-4BFB-A8C8-F8BE5D4F8F33}"/>
                </a:ext>
              </a:extLst>
            </p:cNvPr>
            <p:cNvSpPr>
              <a:spLocks/>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2" name="Freeform 239">
              <a:extLst>
                <a:ext uri="{FF2B5EF4-FFF2-40B4-BE49-F238E27FC236}">
                  <a16:creationId xmlns:a16="http://schemas.microsoft.com/office/drawing/2014/main" xmlns="" id="{6A29198C-48B2-498E-9AED-E93CD67064DB}"/>
                </a:ext>
              </a:extLst>
            </p:cNvPr>
            <p:cNvSpPr>
              <a:spLocks/>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3" name="Freeform 240">
              <a:extLst>
                <a:ext uri="{FF2B5EF4-FFF2-40B4-BE49-F238E27FC236}">
                  <a16:creationId xmlns:a16="http://schemas.microsoft.com/office/drawing/2014/main" xmlns="" id="{A1820CF0-26AF-4C4F-A207-CF660A6DA090}"/>
                </a:ext>
              </a:extLst>
            </p:cNvPr>
            <p:cNvSpPr>
              <a:spLocks/>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4" name="Freeform 241">
              <a:extLst>
                <a:ext uri="{FF2B5EF4-FFF2-40B4-BE49-F238E27FC236}">
                  <a16:creationId xmlns:a16="http://schemas.microsoft.com/office/drawing/2014/main" xmlns="" id="{E0CC82B2-4AAB-4F8C-B7D0-A3035CA11EC9}"/>
                </a:ext>
              </a:extLst>
            </p:cNvPr>
            <p:cNvSpPr>
              <a:spLocks/>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5" name="Freeform 242">
              <a:extLst>
                <a:ext uri="{FF2B5EF4-FFF2-40B4-BE49-F238E27FC236}">
                  <a16:creationId xmlns:a16="http://schemas.microsoft.com/office/drawing/2014/main" xmlns="" id="{6FCB1B0A-F8FD-4085-AD9C-0981CFB21246}"/>
                </a:ext>
              </a:extLst>
            </p:cNvPr>
            <p:cNvSpPr>
              <a:spLocks/>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6" name="Freeform 243">
              <a:extLst>
                <a:ext uri="{FF2B5EF4-FFF2-40B4-BE49-F238E27FC236}">
                  <a16:creationId xmlns:a16="http://schemas.microsoft.com/office/drawing/2014/main" xmlns="" id="{7E6FED05-0B15-4BDD-B359-F6B2E29B80D8}"/>
                </a:ext>
              </a:extLst>
            </p:cNvPr>
            <p:cNvSpPr>
              <a:spLocks/>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7" name="Freeform 244">
              <a:extLst>
                <a:ext uri="{FF2B5EF4-FFF2-40B4-BE49-F238E27FC236}">
                  <a16:creationId xmlns:a16="http://schemas.microsoft.com/office/drawing/2014/main" xmlns="" id="{27B7B5A3-3FB0-4BFA-8F52-6847FBB68A47}"/>
                </a:ext>
              </a:extLst>
            </p:cNvPr>
            <p:cNvSpPr>
              <a:spLocks/>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8" name="Freeform 245">
              <a:extLst>
                <a:ext uri="{FF2B5EF4-FFF2-40B4-BE49-F238E27FC236}">
                  <a16:creationId xmlns:a16="http://schemas.microsoft.com/office/drawing/2014/main" xmlns="" id="{35326841-DC53-438F-B032-D29EC4877D43}"/>
                </a:ext>
              </a:extLst>
            </p:cNvPr>
            <p:cNvSpPr>
              <a:spLocks/>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9" name="Freeform 246">
              <a:extLst>
                <a:ext uri="{FF2B5EF4-FFF2-40B4-BE49-F238E27FC236}">
                  <a16:creationId xmlns:a16="http://schemas.microsoft.com/office/drawing/2014/main" xmlns="" id="{EAB9169E-5402-4689-AB24-02A606114C49}"/>
                </a:ext>
              </a:extLst>
            </p:cNvPr>
            <p:cNvSpPr>
              <a:spLocks/>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0" name="Freeform 247">
              <a:extLst>
                <a:ext uri="{FF2B5EF4-FFF2-40B4-BE49-F238E27FC236}">
                  <a16:creationId xmlns:a16="http://schemas.microsoft.com/office/drawing/2014/main" xmlns="" id="{B13E59DD-8939-4CE4-A2F3-EC53B2EC3A70}"/>
                </a:ext>
              </a:extLst>
            </p:cNvPr>
            <p:cNvSpPr>
              <a:spLocks/>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1" name="Freeform 248">
              <a:extLst>
                <a:ext uri="{FF2B5EF4-FFF2-40B4-BE49-F238E27FC236}">
                  <a16:creationId xmlns:a16="http://schemas.microsoft.com/office/drawing/2014/main" xmlns="" id="{B19E6561-2E25-4C3E-AB5C-9F3AAADCF6D4}"/>
                </a:ext>
              </a:extLst>
            </p:cNvPr>
            <p:cNvSpPr>
              <a:spLocks/>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2" name="Freeform 249">
              <a:extLst>
                <a:ext uri="{FF2B5EF4-FFF2-40B4-BE49-F238E27FC236}">
                  <a16:creationId xmlns:a16="http://schemas.microsoft.com/office/drawing/2014/main" xmlns="" id="{F9DB65A3-380E-442E-BA78-88BA9EAE3C5E}"/>
                </a:ext>
              </a:extLst>
            </p:cNvPr>
            <p:cNvSpPr>
              <a:spLocks/>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3" name="Freeform 250">
              <a:extLst>
                <a:ext uri="{FF2B5EF4-FFF2-40B4-BE49-F238E27FC236}">
                  <a16:creationId xmlns:a16="http://schemas.microsoft.com/office/drawing/2014/main" xmlns="" id="{5CB7BC7B-EFBA-4B26-B0C4-0D62B1AB9B4D}"/>
                </a:ext>
              </a:extLst>
            </p:cNvPr>
            <p:cNvSpPr>
              <a:spLocks/>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4" name="Freeform 251">
              <a:extLst>
                <a:ext uri="{FF2B5EF4-FFF2-40B4-BE49-F238E27FC236}">
                  <a16:creationId xmlns:a16="http://schemas.microsoft.com/office/drawing/2014/main" xmlns="" id="{1E9538DD-5BAA-4EF3-8156-92998A355991}"/>
                </a:ext>
              </a:extLst>
            </p:cNvPr>
            <p:cNvSpPr>
              <a:spLocks/>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5" name="Freeform 252">
              <a:extLst>
                <a:ext uri="{FF2B5EF4-FFF2-40B4-BE49-F238E27FC236}">
                  <a16:creationId xmlns:a16="http://schemas.microsoft.com/office/drawing/2014/main" xmlns="" id="{2F6995FC-BE45-4BEC-AE8D-2AFA16E79D23}"/>
                </a:ext>
              </a:extLst>
            </p:cNvPr>
            <p:cNvSpPr>
              <a:spLocks/>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nvGrpSpPr>
          <p:cNvPr id="381" name="Group 380">
            <a:extLst>
              <a:ext uri="{FF2B5EF4-FFF2-40B4-BE49-F238E27FC236}">
                <a16:creationId xmlns:a16="http://schemas.microsoft.com/office/drawing/2014/main" xmlns="" id="{1A909330-67FB-4AA2-A1D6-918C768AAFA9}"/>
              </a:ext>
            </a:extLst>
          </p:cNvPr>
          <p:cNvGrpSpPr/>
          <p:nvPr userDrawn="1"/>
        </p:nvGrpSpPr>
        <p:grpSpPr>
          <a:xfrm>
            <a:off x="6637889" y="3956098"/>
            <a:ext cx="1077387" cy="1077396"/>
            <a:chOff x="4978417" y="2967073"/>
            <a:chExt cx="808040" cy="808047"/>
          </a:xfrm>
        </p:grpSpPr>
        <p:sp>
          <p:nvSpPr>
            <p:cNvPr id="314" name="Freeform 211">
              <a:extLst>
                <a:ext uri="{FF2B5EF4-FFF2-40B4-BE49-F238E27FC236}">
                  <a16:creationId xmlns:a16="http://schemas.microsoft.com/office/drawing/2014/main" xmlns="" id="{703FF4DA-DE81-465F-8819-1BA5B7D2A754}"/>
                </a:ext>
              </a:extLst>
            </p:cNvPr>
            <p:cNvSpPr>
              <a:spLocks/>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6" name="Freeform 253">
              <a:extLst>
                <a:ext uri="{FF2B5EF4-FFF2-40B4-BE49-F238E27FC236}">
                  <a16:creationId xmlns:a16="http://schemas.microsoft.com/office/drawing/2014/main" xmlns="" id="{0DCEB80E-6578-4215-BE93-740814AA697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7" name="Freeform 254">
              <a:extLst>
                <a:ext uri="{FF2B5EF4-FFF2-40B4-BE49-F238E27FC236}">
                  <a16:creationId xmlns:a16="http://schemas.microsoft.com/office/drawing/2014/main" xmlns="" id="{0D85F58C-72F1-42DA-B2CB-2A60BE257FE0}"/>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8" name="Freeform 255">
              <a:extLst>
                <a:ext uri="{FF2B5EF4-FFF2-40B4-BE49-F238E27FC236}">
                  <a16:creationId xmlns:a16="http://schemas.microsoft.com/office/drawing/2014/main" xmlns="" id="{042AFE8B-CDA2-4E2B-A24D-7BDDDA5ED13B}"/>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9" name="Freeform 256">
              <a:extLst>
                <a:ext uri="{FF2B5EF4-FFF2-40B4-BE49-F238E27FC236}">
                  <a16:creationId xmlns:a16="http://schemas.microsoft.com/office/drawing/2014/main" xmlns="" id="{BF9276E7-0431-4086-869C-940EFA28F010}"/>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0" name="Freeform 257">
              <a:extLst>
                <a:ext uri="{FF2B5EF4-FFF2-40B4-BE49-F238E27FC236}">
                  <a16:creationId xmlns:a16="http://schemas.microsoft.com/office/drawing/2014/main" xmlns="" id="{51A4F7EB-B16D-4352-BFAB-53EEE0392697}"/>
                </a:ext>
              </a:extLst>
            </p:cNvPr>
            <p:cNvSpPr>
              <a:spLocks/>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37355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4/14/22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732" r:id="rId6"/>
    <p:sldLayoutId id="2147483733" r:id="rId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4/14/22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4/14/22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4/14/22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NULL" TargetMode="External"/><Relationship Id="rId3" Type="http://schemas.openxmlformats.org/officeDocument/2006/relationships/hyperlink" Target="NUL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karishma.kuria_14153/optimized-u-net-for-brain-tumor-segmentation-7166681f501c" TargetMode="External"/><Relationship Id="rId4" Type="http://schemas.openxmlformats.org/officeDocument/2006/relationships/hyperlink" Target="https://paperswithcode.com/task/brain-tumor-segmentation/latest" TargetMode="External"/><Relationship Id="rId5" Type="http://schemas.openxmlformats.org/officeDocument/2006/relationships/hyperlink" Target="https://arxiv.org/pdf/2110.03352v2.pdf" TargetMode="External"/><Relationship Id="rId6" Type="http://schemas.openxmlformats.org/officeDocument/2006/relationships/hyperlink" Target="https://research.aimultiple.com/data-augmentation-techniques/" TargetMode="External"/><Relationship Id="rId7" Type="http://schemas.openxmlformats.org/officeDocument/2006/relationships/hyperlink" Target="https://miro.medium.com/max/1400/1*BIpRgx5FsEMhr1k2EqBKFg.gif" TargetMode="External"/><Relationship Id="rId8" Type="http://schemas.openxmlformats.org/officeDocument/2006/relationships/hyperlink" Target="https://www.templateswise.com/machine-learning-powerpoint-template/" TargetMode="External"/><Relationship Id="rId1" Type="http://schemas.openxmlformats.org/officeDocument/2006/relationships/slideLayout" Target="../slideLayouts/slideLayout6.xml"/><Relationship Id="rId2" Type="http://schemas.openxmlformats.org/officeDocument/2006/relationships/hyperlink" Target="https://medium.com/geekculture/understanding-and-analyzing-deep-neural-networks-a2a7ef73751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2285606-1260-4D13-8AAA-80226E1F6554}"/>
              </a:ext>
            </a:extLst>
          </p:cNvPr>
          <p:cNvSpPr txBox="1"/>
          <p:nvPr/>
        </p:nvSpPr>
        <p:spPr>
          <a:xfrm>
            <a:off x="4622821" y="-410369"/>
            <a:ext cx="2341025" cy="379656"/>
          </a:xfrm>
          <a:prstGeom prst="rect">
            <a:avLst/>
          </a:prstGeom>
          <a:noFill/>
        </p:spPr>
        <p:txBody>
          <a:bodyPr wrap="none" rtlCol="0">
            <a:spAutoFit/>
          </a:bodyPr>
          <a:lstStyle/>
          <a:p>
            <a:r>
              <a:rPr lang="en-US" sz="1867" dirty="0">
                <a:solidFill>
                  <a:schemeClr val="tx1">
                    <a:lumMod val="65000"/>
                    <a:lumOff val="35000"/>
                  </a:schemeClr>
                </a:solidFill>
              </a:rPr>
              <a:t>© Templateswise.com</a:t>
            </a:r>
          </a:p>
        </p:txBody>
      </p:sp>
      <p:sp>
        <p:nvSpPr>
          <p:cNvPr id="2" name="TextBox 1"/>
          <p:cNvSpPr txBox="1"/>
          <p:nvPr/>
        </p:nvSpPr>
        <p:spPr>
          <a:xfrm>
            <a:off x="5829300" y="557213"/>
            <a:ext cx="6072187" cy="1200329"/>
          </a:xfrm>
          <a:prstGeom prst="rect">
            <a:avLst/>
          </a:prstGeom>
          <a:noFill/>
        </p:spPr>
        <p:txBody>
          <a:bodyPr wrap="square" rtlCol="0">
            <a:spAutoFit/>
          </a:bodyPr>
          <a:lstStyle/>
          <a:p>
            <a:r>
              <a:rPr lang="en-US" sz="3600" b="1" dirty="0">
                <a:solidFill>
                  <a:schemeClr val="bg1"/>
                </a:solidFill>
              </a:rPr>
              <a:t>Optimized U-Net for Brain </a:t>
            </a:r>
          </a:p>
          <a:p>
            <a:r>
              <a:rPr lang="en-US" sz="3600" b="1" dirty="0" smtClean="0">
                <a:solidFill>
                  <a:schemeClr val="bg1"/>
                </a:solidFill>
              </a:rPr>
              <a:t>Tumor Segmentation</a:t>
            </a:r>
            <a:endParaRPr lang="en-US" sz="3600" b="1" dirty="0">
              <a:solidFill>
                <a:schemeClr val="bg1"/>
              </a:solidFill>
            </a:endParaRPr>
          </a:p>
        </p:txBody>
      </p:sp>
      <p:sp>
        <p:nvSpPr>
          <p:cNvPr id="5" name="TextBox 4"/>
          <p:cNvSpPr txBox="1"/>
          <p:nvPr/>
        </p:nvSpPr>
        <p:spPr>
          <a:xfrm>
            <a:off x="6443664" y="5443538"/>
            <a:ext cx="5976168" cy="830997"/>
          </a:xfrm>
          <a:prstGeom prst="rect">
            <a:avLst/>
          </a:prstGeom>
          <a:noFill/>
        </p:spPr>
        <p:txBody>
          <a:bodyPr wrap="square" rtlCol="0">
            <a:spAutoFit/>
          </a:bodyPr>
          <a:lstStyle/>
          <a:p>
            <a:r>
              <a:rPr lang="en-US" sz="2400" b="1" dirty="0"/>
              <a:t>Paper Review by Karishma </a:t>
            </a:r>
            <a:r>
              <a:rPr lang="en-US" sz="2400" b="1" dirty="0" smtClean="0"/>
              <a:t>Kuria</a:t>
            </a:r>
          </a:p>
          <a:p>
            <a:r>
              <a:rPr lang="en-US" sz="2400" b="1" dirty="0" smtClean="0"/>
              <a:t>Student Id: </a:t>
            </a:r>
            <a:r>
              <a:rPr lang="cs-CZ" sz="2400" b="1" dirty="0"/>
              <a:t>015947191 </a:t>
            </a:r>
            <a:endParaRPr lang="cs-CZ" sz="2400" dirty="0">
              <a:effectLst/>
            </a:endParaRPr>
          </a:p>
        </p:txBody>
      </p:sp>
    </p:spTree>
    <p:extLst>
      <p:ext uri="{BB962C8B-B14F-4D97-AF65-F5344CB8AC3E}">
        <p14:creationId xmlns:p14="http://schemas.microsoft.com/office/powerpoint/2010/main" val="20590797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6" y="914400"/>
            <a:ext cx="4641272" cy="1572126"/>
          </a:xfrm>
        </p:spPr>
        <p:txBody>
          <a:bodyPr/>
          <a:lstStyle/>
          <a:p>
            <a:r>
              <a:rPr lang="en-US" b="1" dirty="0"/>
              <a:t>Attention U-Net</a:t>
            </a:r>
          </a:p>
        </p:txBody>
      </p:sp>
      <p:pic>
        <p:nvPicPr>
          <p:cNvPr id="4" name="Picture 3"/>
          <p:cNvPicPr>
            <a:picLocks noChangeAspect="1"/>
          </p:cNvPicPr>
          <p:nvPr/>
        </p:nvPicPr>
        <p:blipFill>
          <a:blip r:embed="rId2"/>
          <a:stretch>
            <a:fillRect/>
          </a:stretch>
        </p:blipFill>
        <p:spPr>
          <a:xfrm>
            <a:off x="3546764" y="498765"/>
            <a:ext cx="8368144" cy="5971308"/>
          </a:xfrm>
          <a:prstGeom prst="rect">
            <a:avLst/>
          </a:prstGeom>
        </p:spPr>
      </p:pic>
    </p:spTree>
    <p:extLst>
      <p:ext uri="{BB962C8B-B14F-4D97-AF65-F5344CB8AC3E}">
        <p14:creationId xmlns:p14="http://schemas.microsoft.com/office/powerpoint/2010/main" val="860278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914400"/>
            <a:ext cx="4722091" cy="1572126"/>
          </a:xfrm>
        </p:spPr>
        <p:txBody>
          <a:bodyPr/>
          <a:lstStyle/>
          <a:p>
            <a:r>
              <a:rPr lang="en-US" b="1" dirty="0"/>
              <a:t>Residual U-Net</a:t>
            </a:r>
          </a:p>
        </p:txBody>
      </p:sp>
      <p:pic>
        <p:nvPicPr>
          <p:cNvPr id="3" name="Picture 2"/>
          <p:cNvPicPr>
            <a:picLocks noChangeAspect="1"/>
          </p:cNvPicPr>
          <p:nvPr/>
        </p:nvPicPr>
        <p:blipFill>
          <a:blip r:embed="rId2"/>
          <a:stretch>
            <a:fillRect/>
          </a:stretch>
        </p:blipFill>
        <p:spPr>
          <a:xfrm>
            <a:off x="833582" y="1882486"/>
            <a:ext cx="10956636" cy="4559878"/>
          </a:xfrm>
          <a:prstGeom prst="rect">
            <a:avLst/>
          </a:prstGeom>
        </p:spPr>
      </p:pic>
    </p:spTree>
    <p:extLst>
      <p:ext uri="{BB962C8B-B14F-4D97-AF65-F5344CB8AC3E}">
        <p14:creationId xmlns:p14="http://schemas.microsoft.com/office/powerpoint/2010/main" val="61341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914400"/>
            <a:ext cx="4722091" cy="1572126"/>
          </a:xfrm>
        </p:spPr>
        <p:txBody>
          <a:bodyPr/>
          <a:lstStyle/>
          <a:p>
            <a:r>
              <a:rPr lang="en-US" b="1" dirty="0"/>
              <a:t>Loss function</a:t>
            </a:r>
          </a:p>
        </p:txBody>
      </p:sp>
      <p:sp>
        <p:nvSpPr>
          <p:cNvPr id="4" name="Rectangle 3"/>
          <p:cNvSpPr/>
          <p:nvPr/>
        </p:nvSpPr>
        <p:spPr>
          <a:xfrm>
            <a:off x="332509" y="2119745"/>
            <a:ext cx="6026727" cy="3477875"/>
          </a:xfrm>
          <a:prstGeom prst="rect">
            <a:avLst/>
          </a:prstGeom>
        </p:spPr>
        <p:txBody>
          <a:bodyPr wrap="square">
            <a:spAutoFit/>
          </a:bodyPr>
          <a:lstStyle/>
          <a:p>
            <a:pPr marL="285750" indent="-285750">
              <a:buFont typeface="Arial" charset="0"/>
              <a:buChar char="•"/>
            </a:pPr>
            <a:r>
              <a:rPr lang="en-US" sz="2000" dirty="0"/>
              <a:t>All the 3 classes were converted into 3 partially overlapping regions: tumor core (TC) representing classes 1, 4, enhancing tumor (ET) representing the class 4 and whole tumor (WT) representing classes 1, 2, 4. </a:t>
            </a:r>
          </a:p>
          <a:p>
            <a:pPr marL="285750" indent="-285750">
              <a:buFont typeface="Arial" charset="0"/>
              <a:buChar char="•"/>
            </a:pPr>
            <a:r>
              <a:rPr lang="en-US" sz="2000" dirty="0"/>
              <a:t>The loss function is designed based on classes which are used for ranking calculation. The output feature map comprises of three channels (one per class) which is then transformed via the sigmoid activation at the end.</a:t>
            </a:r>
          </a:p>
          <a:p>
            <a:endParaRPr lang="en-US" sz="2000" dirty="0"/>
          </a:p>
        </p:txBody>
      </p:sp>
    </p:spTree>
    <p:extLst>
      <p:ext uri="{BB962C8B-B14F-4D97-AF65-F5344CB8AC3E}">
        <p14:creationId xmlns:p14="http://schemas.microsoft.com/office/powerpoint/2010/main" val="393501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b="1"/>
              <a:t>Deep supervision and Inference</a:t>
            </a:r>
            <a:br>
              <a:rPr lang="en-US" b="1"/>
            </a:br>
            <a:endParaRPr lang="en-US" b="1" dirty="0"/>
          </a:p>
        </p:txBody>
      </p:sp>
      <p:sp>
        <p:nvSpPr>
          <p:cNvPr id="4" name="Rectangle 3"/>
          <p:cNvSpPr/>
          <p:nvPr/>
        </p:nvSpPr>
        <p:spPr>
          <a:xfrm>
            <a:off x="332509" y="2119745"/>
            <a:ext cx="6026727" cy="5324535"/>
          </a:xfrm>
          <a:prstGeom prst="rect">
            <a:avLst/>
          </a:prstGeom>
        </p:spPr>
        <p:txBody>
          <a:bodyPr wrap="square">
            <a:spAutoFit/>
          </a:bodyPr>
          <a:lstStyle/>
          <a:p>
            <a:pPr marL="285750" indent="-285750">
              <a:buFont typeface="Arial" charset="0"/>
              <a:buChar char="•"/>
            </a:pPr>
            <a:r>
              <a:rPr lang="en-US" sz="2000" dirty="0" smtClean="0"/>
              <a:t>Deep Supervision is a </a:t>
            </a:r>
            <a:r>
              <a:rPr lang="en-US" sz="2000" dirty="0"/>
              <a:t>design technique where different resolution levels are used to generate numerous segmentation maps.</a:t>
            </a:r>
          </a:p>
          <a:p>
            <a:pPr marL="285750" indent="-285750">
              <a:buFont typeface="Arial" charset="0"/>
              <a:buChar char="•"/>
            </a:pPr>
            <a:r>
              <a:rPr lang="en-US" sz="2000" dirty="0"/>
              <a:t>Test time augmentations was used to increase the strength of predictions.</a:t>
            </a:r>
          </a:p>
          <a:p>
            <a:pPr marL="285750" indent="-285750">
              <a:buFont typeface="Arial" charset="0"/>
              <a:buChar char="•"/>
            </a:pPr>
            <a:r>
              <a:rPr lang="en-US" sz="2000" dirty="0"/>
              <a:t>The following scheme was used to convert classes back to original: if WT probability &lt; 0.45 then class =0, TC probability &lt; 0.4 then class = 2(ED), ET probability &lt; 0.45 voxel has class = 1 (NCR), otherwise 4.</a:t>
            </a:r>
          </a:p>
          <a:p>
            <a:pPr marL="285750" indent="-285750">
              <a:buFont typeface="Arial" charset="0"/>
              <a:buChar char="•"/>
            </a:pPr>
            <a:r>
              <a:rPr lang="en-US" sz="2000" dirty="0"/>
              <a:t>Sliding window inference was used where size of window is equal to training patch, i.e., (128, 128, 128) and the overlapping of adjacent windows was half the size of a patch.</a:t>
            </a:r>
          </a:p>
          <a:p>
            <a:pPr marL="342900" indent="-342900">
              <a:buFont typeface="Arial" charset="0"/>
              <a:buChar char="•"/>
            </a:pPr>
            <a:endParaRPr lang="en-US" sz="2000" dirty="0"/>
          </a:p>
          <a:p>
            <a:pPr marL="342900" indent="-342900">
              <a:buFont typeface="Arial" charset="0"/>
              <a:buChar char="•"/>
            </a:pPr>
            <a:endParaRPr lang="en-US" sz="2000" dirty="0"/>
          </a:p>
          <a:p>
            <a:endParaRPr lang="en-US" sz="2000" dirty="0"/>
          </a:p>
        </p:txBody>
      </p:sp>
    </p:spTree>
    <p:extLst>
      <p:ext uri="{BB962C8B-B14F-4D97-AF65-F5344CB8AC3E}">
        <p14:creationId xmlns:p14="http://schemas.microsoft.com/office/powerpoint/2010/main" val="9297180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828675"/>
            <a:ext cx="4722091" cy="1657851"/>
          </a:xfrm>
        </p:spPr>
        <p:txBody>
          <a:bodyPr/>
          <a:lstStyle/>
          <a:p>
            <a:r>
              <a:rPr lang="en-US" b="1" dirty="0"/>
              <a:t>Results</a:t>
            </a:r>
            <a:r>
              <a:rPr lang="en-US" dirty="0"/>
              <a:t/>
            </a:r>
            <a:br>
              <a:rPr lang="en-US" dirty="0"/>
            </a:br>
            <a:r>
              <a:rPr lang="en-US" b="1" dirty="0"/>
              <a:t/>
            </a:r>
            <a:br>
              <a:rPr lang="en-US" b="1" dirty="0"/>
            </a:br>
            <a:endParaRPr lang="en-US" b="1" dirty="0"/>
          </a:p>
        </p:txBody>
      </p:sp>
      <p:sp>
        <p:nvSpPr>
          <p:cNvPr id="4" name="Rectangle 3"/>
          <p:cNvSpPr/>
          <p:nvPr/>
        </p:nvSpPr>
        <p:spPr>
          <a:xfrm>
            <a:off x="332509" y="2119745"/>
            <a:ext cx="6026727" cy="3170099"/>
          </a:xfrm>
          <a:prstGeom prst="rect">
            <a:avLst/>
          </a:prstGeom>
        </p:spPr>
        <p:txBody>
          <a:bodyPr wrap="square">
            <a:spAutoFit/>
          </a:bodyPr>
          <a:lstStyle/>
          <a:p>
            <a:pPr marL="342900" indent="-342900">
              <a:buFont typeface="Arial" charset="0"/>
              <a:buChar char="•"/>
            </a:pPr>
            <a:r>
              <a:rPr lang="en-US" sz="2000" dirty="0"/>
              <a:t>The implementations is present in NVIDIA Deep Learning Examples </a:t>
            </a:r>
            <a:r>
              <a:rPr lang="en-US" sz="2000" dirty="0">
                <a:hlinkClick r:id="rId2" invalidUrl="https://github.com/NVIDIA/DeepLearningExamples/tree/master/PyTorch/ Segmentation/nnUNet"/>
              </a:rPr>
              <a:t>GitHub </a:t>
            </a:r>
            <a:r>
              <a:rPr lang="en-US" sz="2000" dirty="0" smtClean="0">
                <a:hlinkClick r:id="rId3" invalidUrl="https://github.com/NVIDIA/DeepLearningExamples/tree/master/PyTorch/ Segmentation/nnUNet"/>
              </a:rPr>
              <a:t>repository</a:t>
            </a:r>
            <a:r>
              <a:rPr lang="en-US" sz="2000" dirty="0" smtClean="0"/>
              <a:t>.</a:t>
            </a:r>
          </a:p>
          <a:p>
            <a:pPr marL="342900" indent="-342900">
              <a:buFont typeface="Arial" charset="0"/>
              <a:buChar char="•"/>
            </a:pPr>
            <a:endParaRPr lang="en-US" sz="2000" dirty="0"/>
          </a:p>
          <a:p>
            <a:pPr marL="285750" indent="-285750">
              <a:buFont typeface="Arial" charset="0"/>
              <a:buChar char="•"/>
            </a:pPr>
            <a:r>
              <a:rPr lang="en-US" sz="2000" dirty="0"/>
              <a:t>Training </a:t>
            </a:r>
            <a:r>
              <a:rPr lang="en-US" sz="2000" dirty="0" smtClean="0"/>
              <a:t>schedule uses:</a:t>
            </a:r>
          </a:p>
          <a:p>
            <a:pPr marL="285750" indent="-285750">
              <a:buFont typeface="Arial" charset="0"/>
              <a:buChar char="•"/>
            </a:pPr>
            <a:endParaRPr lang="en-US" sz="2000" dirty="0" smtClean="0"/>
          </a:p>
          <a:p>
            <a:pPr marL="1200150" lvl="2" indent="-285750">
              <a:buFont typeface="Arial" charset="0"/>
              <a:buChar char="•"/>
            </a:pPr>
            <a:r>
              <a:rPr lang="en-US" sz="2000" dirty="0" smtClean="0"/>
              <a:t>Adam optimizer</a:t>
            </a:r>
          </a:p>
          <a:p>
            <a:pPr marL="1200150" lvl="2" indent="-285750">
              <a:buFont typeface="Arial" charset="0"/>
              <a:buChar char="•"/>
            </a:pPr>
            <a:r>
              <a:rPr lang="en-US" sz="2000" dirty="0" err="1" smtClean="0"/>
              <a:t>Kaiming</a:t>
            </a:r>
            <a:r>
              <a:rPr lang="en-US" sz="2000" dirty="0" smtClean="0"/>
              <a:t> initialization</a:t>
            </a:r>
          </a:p>
          <a:p>
            <a:pPr marL="1200150" lvl="2" indent="-285750">
              <a:buFont typeface="Arial" charset="0"/>
              <a:buChar char="•"/>
            </a:pPr>
            <a:r>
              <a:rPr lang="en-US" sz="2000" dirty="0" smtClean="0"/>
              <a:t>5-fold </a:t>
            </a:r>
            <a:r>
              <a:rPr lang="en-US" sz="2000" dirty="0"/>
              <a:t>cross </a:t>
            </a:r>
            <a:r>
              <a:rPr lang="en-US" sz="2000" dirty="0" smtClean="0"/>
              <a:t>validation</a:t>
            </a:r>
            <a:endParaRPr lang="en-US" sz="2000" dirty="0"/>
          </a:p>
          <a:p>
            <a:pPr marL="342900" indent="-342900">
              <a:buFont typeface="Arial" charset="0"/>
              <a:buChar char="•"/>
            </a:pPr>
            <a:endParaRPr lang="en-US" sz="2000" dirty="0"/>
          </a:p>
          <a:p>
            <a:endParaRPr lang="en-US" sz="2000" dirty="0"/>
          </a:p>
        </p:txBody>
      </p:sp>
    </p:spTree>
    <p:extLst>
      <p:ext uri="{BB962C8B-B14F-4D97-AF65-F5344CB8AC3E}">
        <p14:creationId xmlns:p14="http://schemas.microsoft.com/office/powerpoint/2010/main" val="912493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b="1" dirty="0"/>
              <a:t>Experiments:</a:t>
            </a:r>
            <a:r>
              <a:rPr lang="en-US" dirty="0"/>
              <a:t/>
            </a:r>
            <a:br>
              <a:rPr lang="en-US" dirty="0"/>
            </a:br>
            <a:r>
              <a:rPr lang="en-US" b="1" dirty="0" smtClean="0"/>
              <a:t>Results</a:t>
            </a:r>
            <a:r>
              <a:rPr lang="en-US" dirty="0"/>
              <a:t/>
            </a:r>
            <a:br>
              <a:rPr lang="en-US" dirty="0"/>
            </a:br>
            <a:r>
              <a:rPr lang="en-US" b="1" dirty="0"/>
              <a:t/>
            </a:r>
            <a:br>
              <a:rPr lang="en-US" b="1" dirty="0"/>
            </a:br>
            <a:endParaRPr lang="en-US" b="1" dirty="0"/>
          </a:p>
        </p:txBody>
      </p:sp>
      <p:pic>
        <p:nvPicPr>
          <p:cNvPr id="3" name="Picture 2"/>
          <p:cNvPicPr>
            <a:picLocks noChangeAspect="1"/>
          </p:cNvPicPr>
          <p:nvPr/>
        </p:nvPicPr>
        <p:blipFill>
          <a:blip r:embed="rId2"/>
          <a:stretch>
            <a:fillRect/>
          </a:stretch>
        </p:blipFill>
        <p:spPr>
          <a:xfrm>
            <a:off x="4519467" y="290945"/>
            <a:ext cx="7340024" cy="2866736"/>
          </a:xfrm>
          <a:prstGeom prst="rect">
            <a:avLst/>
          </a:prstGeom>
        </p:spPr>
      </p:pic>
      <p:pic>
        <p:nvPicPr>
          <p:cNvPr id="5" name="Picture 4"/>
          <p:cNvPicPr>
            <a:picLocks noChangeAspect="1"/>
          </p:cNvPicPr>
          <p:nvPr/>
        </p:nvPicPr>
        <p:blipFill>
          <a:blip r:embed="rId3"/>
          <a:stretch>
            <a:fillRect/>
          </a:stretch>
        </p:blipFill>
        <p:spPr>
          <a:xfrm>
            <a:off x="540327" y="3255817"/>
            <a:ext cx="8188037" cy="3172691"/>
          </a:xfrm>
          <a:prstGeom prst="rect">
            <a:avLst/>
          </a:prstGeom>
        </p:spPr>
      </p:pic>
    </p:spTree>
    <p:extLst>
      <p:ext uri="{BB962C8B-B14F-4D97-AF65-F5344CB8AC3E}">
        <p14:creationId xmlns:p14="http://schemas.microsoft.com/office/powerpoint/2010/main" val="713610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b="1" dirty="0"/>
              <a:t>Experiments:</a:t>
            </a:r>
            <a:r>
              <a:rPr lang="en-US" dirty="0"/>
              <a:t/>
            </a:r>
            <a:br>
              <a:rPr lang="en-US" dirty="0"/>
            </a:br>
            <a:r>
              <a:rPr lang="en-US" b="1" dirty="0" smtClean="0"/>
              <a:t>Results</a:t>
            </a:r>
            <a:r>
              <a:rPr lang="en-US" dirty="0"/>
              <a:t/>
            </a:r>
            <a:br>
              <a:rPr lang="en-US" dirty="0"/>
            </a:br>
            <a:r>
              <a:rPr lang="en-US" b="1" dirty="0"/>
              <a:t/>
            </a:r>
            <a:br>
              <a:rPr lang="en-US" b="1" dirty="0"/>
            </a:br>
            <a:endParaRPr lang="en-US" b="1" dirty="0"/>
          </a:p>
        </p:txBody>
      </p:sp>
      <p:pic>
        <p:nvPicPr>
          <p:cNvPr id="4" name="Picture 3"/>
          <p:cNvPicPr>
            <a:picLocks noChangeAspect="1"/>
          </p:cNvPicPr>
          <p:nvPr/>
        </p:nvPicPr>
        <p:blipFill>
          <a:blip r:embed="rId2"/>
          <a:stretch>
            <a:fillRect/>
          </a:stretch>
        </p:blipFill>
        <p:spPr>
          <a:xfrm>
            <a:off x="833582" y="2299855"/>
            <a:ext cx="10956636" cy="4170217"/>
          </a:xfrm>
          <a:prstGeom prst="rect">
            <a:avLst/>
          </a:prstGeom>
        </p:spPr>
      </p:pic>
    </p:spTree>
    <p:extLst>
      <p:ext uri="{BB962C8B-B14F-4D97-AF65-F5344CB8AC3E}">
        <p14:creationId xmlns:p14="http://schemas.microsoft.com/office/powerpoint/2010/main" val="1988416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b="1" dirty="0" smtClean="0"/>
              <a:t>Conclusions</a:t>
            </a:r>
            <a:r>
              <a:rPr lang="en-US" dirty="0"/>
              <a:t/>
            </a:r>
            <a:br>
              <a:rPr lang="en-US" dirty="0"/>
            </a:br>
            <a:r>
              <a:rPr lang="en-US" b="1" dirty="0"/>
              <a:t/>
            </a:r>
            <a:br>
              <a:rPr lang="en-US" b="1" dirty="0"/>
            </a:br>
            <a:endParaRPr lang="en-US" b="1" dirty="0"/>
          </a:p>
        </p:txBody>
      </p:sp>
      <p:pic>
        <p:nvPicPr>
          <p:cNvPr id="5" name="Picture 4"/>
          <p:cNvPicPr>
            <a:picLocks noChangeAspect="1"/>
          </p:cNvPicPr>
          <p:nvPr/>
        </p:nvPicPr>
        <p:blipFill>
          <a:blip r:embed="rId2"/>
          <a:stretch>
            <a:fillRect/>
          </a:stretch>
        </p:blipFill>
        <p:spPr>
          <a:xfrm>
            <a:off x="6761018" y="678873"/>
            <a:ext cx="4876800" cy="5430982"/>
          </a:xfrm>
          <a:prstGeom prst="rect">
            <a:avLst/>
          </a:prstGeom>
        </p:spPr>
      </p:pic>
      <p:sp>
        <p:nvSpPr>
          <p:cNvPr id="6" name="Rectangle 5"/>
          <p:cNvSpPr/>
          <p:nvPr/>
        </p:nvSpPr>
        <p:spPr>
          <a:xfrm>
            <a:off x="415636" y="2133600"/>
            <a:ext cx="5915891" cy="3785652"/>
          </a:xfrm>
          <a:prstGeom prst="rect">
            <a:avLst/>
          </a:prstGeom>
        </p:spPr>
        <p:txBody>
          <a:bodyPr wrap="square">
            <a:spAutoFit/>
          </a:bodyPr>
          <a:lstStyle/>
          <a:p>
            <a:pPr marL="342900" indent="-342900">
              <a:buFont typeface="Arial" charset="0"/>
              <a:buChar char="•"/>
            </a:pPr>
            <a:r>
              <a:rPr lang="en-US" sz="2000" dirty="0"/>
              <a:t>Deep supervision basic U-Net has provided the best </a:t>
            </a:r>
            <a:r>
              <a:rPr lang="en-US" sz="2000" dirty="0" smtClean="0"/>
              <a:t>results.</a:t>
            </a:r>
            <a:endParaRPr lang="en-US" sz="2000" dirty="0"/>
          </a:p>
          <a:p>
            <a:pPr marL="342900" indent="-342900">
              <a:buFont typeface="Arial" charset="0"/>
              <a:buChar char="•"/>
            </a:pPr>
            <a:endParaRPr lang="en-US" sz="2000" dirty="0"/>
          </a:p>
          <a:p>
            <a:pPr marL="342900" indent="-342900">
              <a:buFont typeface="Arial" charset="0"/>
              <a:buChar char="•"/>
            </a:pPr>
            <a:r>
              <a:rPr lang="en-US" sz="2000" dirty="0"/>
              <a:t>It was also observed that basic U-Net result can be further enhanced by:</a:t>
            </a:r>
          </a:p>
          <a:p>
            <a:pPr marL="800100" lvl="1" indent="-342900">
              <a:buFont typeface="Arial" charset="0"/>
              <a:buChar char="•"/>
            </a:pPr>
            <a:r>
              <a:rPr lang="en-US" sz="2000" dirty="0"/>
              <a:t>Increasing encoder depth together with a number of convolutional </a:t>
            </a:r>
            <a:r>
              <a:rPr lang="en-US" sz="2000" dirty="0" smtClean="0"/>
              <a:t>channels.</a:t>
            </a:r>
          </a:p>
          <a:p>
            <a:pPr marL="800100" lvl="1" indent="-342900">
              <a:buFont typeface="Arial" charset="0"/>
              <a:buChar char="•"/>
            </a:pPr>
            <a:r>
              <a:rPr lang="en-US" sz="2000" dirty="0" smtClean="0"/>
              <a:t>Using </a:t>
            </a:r>
            <a:r>
              <a:rPr lang="en-US" sz="2000" dirty="0"/>
              <a:t>post-processing </a:t>
            </a:r>
            <a:r>
              <a:rPr lang="en-US" sz="2000" dirty="0" smtClean="0"/>
              <a:t>strategy.</a:t>
            </a:r>
          </a:p>
          <a:p>
            <a:pPr marL="800100" lvl="1" indent="-342900">
              <a:buFont typeface="Arial" charset="0"/>
              <a:buChar char="•"/>
            </a:pPr>
            <a:r>
              <a:rPr lang="en-US" sz="2000" dirty="0" smtClean="0"/>
              <a:t>Additional input channel with one-hot encoding for foreground.</a:t>
            </a:r>
          </a:p>
          <a:p>
            <a:pPr marL="342900" indent="-342900">
              <a:buFont typeface="Arial" charset="0"/>
              <a:buChar char="•"/>
            </a:pPr>
            <a:endParaRPr lang="en-US" sz="2000" dirty="0"/>
          </a:p>
          <a:p>
            <a:endParaRPr lang="en-US" sz="2000" dirty="0"/>
          </a:p>
        </p:txBody>
      </p:sp>
    </p:spTree>
    <p:extLst>
      <p:ext uri="{BB962C8B-B14F-4D97-AF65-F5344CB8AC3E}">
        <p14:creationId xmlns:p14="http://schemas.microsoft.com/office/powerpoint/2010/main" val="114022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dirty="0"/>
              <a:t>References </a:t>
            </a:r>
            <a:br>
              <a:rPr lang="en-US" dirty="0"/>
            </a:br>
            <a:r>
              <a:rPr lang="en-US" b="1" dirty="0"/>
              <a:t/>
            </a:r>
            <a:br>
              <a:rPr lang="en-US" b="1" dirty="0"/>
            </a:br>
            <a:endParaRPr lang="en-US" b="1" dirty="0"/>
          </a:p>
        </p:txBody>
      </p:sp>
      <p:sp>
        <p:nvSpPr>
          <p:cNvPr id="6" name="Rectangle 5"/>
          <p:cNvSpPr/>
          <p:nvPr/>
        </p:nvSpPr>
        <p:spPr>
          <a:xfrm>
            <a:off x="157163" y="2133600"/>
            <a:ext cx="6429375" cy="5324535"/>
          </a:xfrm>
          <a:prstGeom prst="rect">
            <a:avLst/>
          </a:prstGeom>
        </p:spPr>
        <p:txBody>
          <a:bodyPr wrap="square">
            <a:spAutoFit/>
          </a:bodyPr>
          <a:lstStyle/>
          <a:p>
            <a:pPr marL="342900" indent="-342900">
              <a:buFont typeface="Arial" charset="0"/>
              <a:buChar char="•"/>
            </a:pPr>
            <a:r>
              <a:rPr lang="en-US" sz="2000" dirty="0">
                <a:hlinkClick r:id="rId2"/>
              </a:rPr>
              <a:t>https://</a:t>
            </a:r>
            <a:r>
              <a:rPr lang="en-US" sz="2000" dirty="0" smtClean="0">
                <a:hlinkClick r:id="rId2"/>
              </a:rPr>
              <a:t>medium.com/geekculture/understanding-and-analyzing-deep-neural-networks-a2a7ef737511</a:t>
            </a:r>
            <a:endParaRPr lang="en-US" sz="2000" dirty="0" smtClean="0"/>
          </a:p>
          <a:p>
            <a:pPr marL="342900" indent="-342900">
              <a:buFont typeface="Arial" charset="0"/>
              <a:buChar char="•"/>
            </a:pPr>
            <a:r>
              <a:rPr lang="en-US" sz="2000" dirty="0">
                <a:hlinkClick r:id="rId3"/>
              </a:rPr>
              <a:t>https://medium.com/@</a:t>
            </a:r>
            <a:r>
              <a:rPr lang="en-US" sz="2000" dirty="0" smtClean="0">
                <a:hlinkClick r:id="rId3"/>
              </a:rPr>
              <a:t>karishma.kuria_14153/optimized-u-net-for-brain-tumor-segmentation-7166681f501c</a:t>
            </a:r>
            <a:endParaRPr lang="en-US" sz="2000" dirty="0" smtClean="0"/>
          </a:p>
          <a:p>
            <a:pPr marL="342900" indent="-342900">
              <a:buFont typeface="Arial" charset="0"/>
              <a:buChar char="•"/>
            </a:pPr>
            <a:r>
              <a:rPr lang="en-US" sz="2000" dirty="0">
                <a:hlinkClick r:id="rId4"/>
              </a:rPr>
              <a:t>https://</a:t>
            </a:r>
            <a:r>
              <a:rPr lang="en-US" sz="2000" dirty="0" smtClean="0">
                <a:hlinkClick r:id="rId4"/>
              </a:rPr>
              <a:t>paperswithcode.com/task/brain-tumor-segmentation/latest</a:t>
            </a:r>
            <a:endParaRPr lang="en-US" sz="2000" dirty="0" smtClean="0"/>
          </a:p>
          <a:p>
            <a:pPr marL="342900" indent="-342900">
              <a:buFont typeface="Arial" charset="0"/>
              <a:buChar char="•"/>
            </a:pPr>
            <a:r>
              <a:rPr lang="en-US" sz="2000" dirty="0">
                <a:hlinkClick r:id="rId5"/>
              </a:rPr>
              <a:t>https://arxiv.org/pdf/2110.03352v2.pdf</a:t>
            </a:r>
            <a:endParaRPr lang="en-US" sz="2000" dirty="0"/>
          </a:p>
          <a:p>
            <a:pPr marL="342900" indent="-342900">
              <a:buFont typeface="Arial" charset="0"/>
              <a:buChar char="•"/>
            </a:pPr>
            <a:r>
              <a:rPr lang="en-US" sz="2000" dirty="0">
                <a:hlinkClick r:id="rId6"/>
              </a:rPr>
              <a:t>https://research.aimultiple.com/data-augmentation-techniques</a:t>
            </a:r>
            <a:r>
              <a:rPr lang="en-US" sz="2000" dirty="0" smtClean="0">
                <a:hlinkClick r:id="rId6"/>
              </a:rPr>
              <a:t>/</a:t>
            </a:r>
            <a:endParaRPr lang="en-US" sz="2000" dirty="0" smtClean="0"/>
          </a:p>
          <a:p>
            <a:pPr marL="342900" indent="-342900">
              <a:buFont typeface="Arial" charset="0"/>
              <a:buChar char="•"/>
            </a:pPr>
            <a:r>
              <a:rPr lang="en-US" sz="2000" dirty="0">
                <a:hlinkClick r:id="rId7"/>
              </a:rPr>
              <a:t>https://</a:t>
            </a:r>
            <a:r>
              <a:rPr lang="en-US" sz="2000" dirty="0" smtClean="0">
                <a:hlinkClick r:id="rId7"/>
              </a:rPr>
              <a:t>miro.medium.com/max/1400/1*BIpRgx5FsEMhr1k2EqBKFg.gif</a:t>
            </a:r>
            <a:endParaRPr lang="en-US" sz="2000" dirty="0" smtClean="0"/>
          </a:p>
          <a:p>
            <a:pPr marL="342900" indent="-342900">
              <a:buFont typeface="Arial" charset="0"/>
              <a:buChar char="•"/>
            </a:pPr>
            <a:r>
              <a:rPr lang="en-US" sz="2000" dirty="0">
                <a:hlinkClick r:id="rId8"/>
              </a:rPr>
              <a:t>https://www.templateswise.com/machine-learning-powerpoint-template</a:t>
            </a:r>
            <a:r>
              <a:rPr lang="en-US" sz="2000" dirty="0" smtClean="0">
                <a:hlinkClick r:id="rId8"/>
              </a:rPr>
              <a:t>/</a:t>
            </a:r>
            <a:endParaRPr lang="en-US" sz="2000" dirty="0" smtClean="0"/>
          </a:p>
          <a:p>
            <a:pPr marL="342900" indent="-342900">
              <a:buFont typeface="Arial" charset="0"/>
              <a:buChar char="•"/>
            </a:pPr>
            <a:endParaRPr lang="en-US" sz="2000" dirty="0" smtClean="0"/>
          </a:p>
          <a:p>
            <a:pPr marL="342900" indent="-342900">
              <a:buFont typeface="Arial" charset="0"/>
              <a:buChar char="•"/>
            </a:pPr>
            <a:endParaRPr lang="en-US" sz="2000" dirty="0" smtClean="0"/>
          </a:p>
          <a:p>
            <a:pPr marL="342900" indent="-342900">
              <a:buFont typeface="Arial" charset="0"/>
              <a:buChar char="•"/>
            </a:pPr>
            <a:endParaRPr lang="en-US" sz="2000" dirty="0"/>
          </a:p>
          <a:p>
            <a:endParaRPr lang="en-US" sz="2000" dirty="0"/>
          </a:p>
        </p:txBody>
      </p:sp>
    </p:spTree>
    <p:extLst>
      <p:ext uri="{BB962C8B-B14F-4D97-AF65-F5344CB8AC3E}">
        <p14:creationId xmlns:p14="http://schemas.microsoft.com/office/powerpoint/2010/main" val="1357183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678873"/>
            <a:ext cx="4722091" cy="1807653"/>
          </a:xfrm>
        </p:spPr>
        <p:txBody>
          <a:bodyPr/>
          <a:lstStyle/>
          <a:p>
            <a:r>
              <a:rPr lang="en-US" dirty="0"/>
              <a:t/>
            </a:r>
            <a:br>
              <a:rPr lang="en-US" dirty="0"/>
            </a:br>
            <a:r>
              <a:rPr lang="en-US" b="1" dirty="0"/>
              <a:t/>
            </a:r>
            <a:br>
              <a:rPr lang="en-US" b="1" dirty="0"/>
            </a:br>
            <a:endParaRPr lang="en-US" b="1" dirty="0"/>
          </a:p>
        </p:txBody>
      </p:sp>
      <p:sp>
        <p:nvSpPr>
          <p:cNvPr id="6" name="Rectangle 5"/>
          <p:cNvSpPr/>
          <p:nvPr/>
        </p:nvSpPr>
        <p:spPr>
          <a:xfrm>
            <a:off x="3532909" y="3103418"/>
            <a:ext cx="6400800" cy="1723549"/>
          </a:xfrm>
          <a:prstGeom prst="rect">
            <a:avLst/>
          </a:prstGeom>
        </p:spPr>
        <p:txBody>
          <a:bodyPr wrap="square">
            <a:spAutoFit/>
          </a:bodyPr>
          <a:lstStyle/>
          <a:p>
            <a:r>
              <a:rPr lang="en-US" sz="6600" dirty="0" smtClean="0"/>
              <a:t>Thank You </a:t>
            </a:r>
            <a:endParaRPr lang="en-US" sz="6600" dirty="0"/>
          </a:p>
          <a:p>
            <a:pPr marL="342900" indent="-342900">
              <a:buFont typeface="Arial" charset="0"/>
              <a:buChar char="•"/>
            </a:pPr>
            <a:endParaRPr lang="en-US" sz="2000" dirty="0"/>
          </a:p>
          <a:p>
            <a:endParaRPr lang="en-US" sz="2000" dirty="0"/>
          </a:p>
        </p:txBody>
      </p:sp>
    </p:spTree>
    <p:extLst>
      <p:ext uri="{BB962C8B-B14F-4D97-AF65-F5344CB8AC3E}">
        <p14:creationId xmlns:p14="http://schemas.microsoft.com/office/powerpoint/2010/main" val="1357455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smtClean="0"/>
              <a:t>Introduction</a:t>
            </a:r>
            <a:endParaRPr lang="en-US" dirty="0"/>
          </a:p>
        </p:txBody>
      </p:sp>
      <p:sp>
        <p:nvSpPr>
          <p:cNvPr id="3" name="Text Placeholder 2">
            <a:extLst>
              <a:ext uri="{FF2B5EF4-FFF2-40B4-BE49-F238E27FC236}">
                <a16:creationId xmlns="" xmlns:a16="http://schemas.microsoft.com/office/drawing/2014/main" id="{50EACE68-C884-4900-BA05-58DEA1511030}"/>
              </a:ext>
            </a:extLst>
          </p:cNvPr>
          <p:cNvSpPr>
            <a:spLocks noGrp="1"/>
          </p:cNvSpPr>
          <p:nvPr>
            <p:ph type="body" sz="quarter" idx="14"/>
          </p:nvPr>
        </p:nvSpPr>
        <p:spPr>
          <a:xfrm>
            <a:off x="457200" y="1967345"/>
            <a:ext cx="5202936" cy="4069727"/>
          </a:xfrm>
        </p:spPr>
        <p:txBody>
          <a:bodyPr/>
          <a:lstStyle/>
          <a:p>
            <a:pPr marL="285750" indent="-285750">
              <a:buFont typeface="Arial" charset="0"/>
              <a:buChar char="•"/>
            </a:pPr>
            <a:r>
              <a:rPr lang="en-US" sz="2000" dirty="0"/>
              <a:t>In the field of Medical Image Processing, </a:t>
            </a:r>
            <a:r>
              <a:rPr lang="en-US" sz="2000" b="1" i="1" dirty="0"/>
              <a:t>automatic brain tumor segmentation</a:t>
            </a:r>
            <a:r>
              <a:rPr lang="en-US" sz="2000" dirty="0"/>
              <a:t> is one of the most strenuous problem. </a:t>
            </a:r>
          </a:p>
          <a:p>
            <a:pPr marL="285750" indent="-285750">
              <a:buFont typeface="Arial" charset="0"/>
              <a:buChar char="•"/>
            </a:pPr>
            <a:r>
              <a:rPr lang="en-US" sz="2000" b="1" i="1" dirty="0"/>
              <a:t>Gliomas</a:t>
            </a:r>
            <a:r>
              <a:rPr lang="en-US" sz="2000" b="1" dirty="0"/>
              <a:t> </a:t>
            </a:r>
            <a:r>
              <a:rPr lang="en-US" sz="2000" dirty="0"/>
              <a:t>which is one of the most common type of tumor in humans is very challenging to diagnose and treat with only human efforts.</a:t>
            </a:r>
          </a:p>
          <a:p>
            <a:pPr marL="285750" indent="-285750">
              <a:buFont typeface="Arial" charset="0"/>
              <a:buChar char="•"/>
            </a:pPr>
            <a:r>
              <a:rPr lang="en-US" sz="2000" dirty="0"/>
              <a:t>It becomes very challenging to scan it and provide explicit segmentation.</a:t>
            </a:r>
          </a:p>
        </p:txBody>
      </p:sp>
      <p:pic>
        <p:nvPicPr>
          <p:cNvPr id="6" name="Picture 5"/>
          <p:cNvPicPr>
            <a:picLocks noChangeAspect="1"/>
          </p:cNvPicPr>
          <p:nvPr/>
        </p:nvPicPr>
        <p:blipFill>
          <a:blip r:embed="rId3"/>
          <a:stretch>
            <a:fillRect/>
          </a:stretch>
        </p:blipFill>
        <p:spPr>
          <a:xfrm>
            <a:off x="6761017" y="914400"/>
            <a:ext cx="4752109" cy="5122672"/>
          </a:xfrm>
          <a:prstGeom prst="rect">
            <a:avLst/>
          </a:prstGeom>
        </p:spPr>
      </p:pic>
    </p:spTree>
    <p:extLst>
      <p:ext uri="{BB962C8B-B14F-4D97-AF65-F5344CB8AC3E}">
        <p14:creationId xmlns:p14="http://schemas.microsoft.com/office/powerpoint/2010/main" val="9553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6A8C9-9EB6-43DA-BD3E-58FAC144BF5C}"/>
              </a:ext>
            </a:extLst>
          </p:cNvPr>
          <p:cNvSpPr>
            <a:spLocks noGrp="1"/>
          </p:cNvSpPr>
          <p:nvPr>
            <p:ph type="title"/>
          </p:nvPr>
        </p:nvSpPr>
        <p:spPr>
          <a:xfrm>
            <a:off x="457199" y="637310"/>
            <a:ext cx="5638801" cy="1177636"/>
          </a:xfrm>
        </p:spPr>
        <p:txBody>
          <a:bodyPr/>
          <a:lstStyle/>
          <a:p>
            <a:r>
              <a:rPr lang="en-US" b="1"/>
              <a:t>How Deep Learning can help?</a:t>
            </a:r>
            <a:br>
              <a:rPr lang="en-US" b="1"/>
            </a:br>
            <a:endParaRPr lang="en-US" dirty="0"/>
          </a:p>
        </p:txBody>
      </p:sp>
      <p:sp>
        <p:nvSpPr>
          <p:cNvPr id="3" name="Text Placeholder 2">
            <a:extLst>
              <a:ext uri="{FF2B5EF4-FFF2-40B4-BE49-F238E27FC236}">
                <a16:creationId xmlns="" xmlns:a16="http://schemas.microsoft.com/office/drawing/2014/main" id="{50EACE68-C884-4900-BA05-58DEA1511030}"/>
              </a:ext>
            </a:extLst>
          </p:cNvPr>
          <p:cNvSpPr>
            <a:spLocks noGrp="1"/>
          </p:cNvSpPr>
          <p:nvPr>
            <p:ph type="body" sz="quarter" idx="14"/>
          </p:nvPr>
        </p:nvSpPr>
        <p:spPr>
          <a:xfrm>
            <a:off x="457200" y="2008909"/>
            <a:ext cx="5202936" cy="4433455"/>
          </a:xfrm>
        </p:spPr>
        <p:txBody>
          <a:bodyPr/>
          <a:lstStyle/>
          <a:p>
            <a:pPr marL="285750" indent="-285750">
              <a:buFont typeface="Arial" charset="0"/>
              <a:buChar char="•"/>
            </a:pPr>
            <a:r>
              <a:rPr lang="en-US" sz="2000" dirty="0"/>
              <a:t>In the recent years there has been a great development in the Deep Learning </a:t>
            </a:r>
            <a:r>
              <a:rPr lang="en-US" sz="2000" dirty="0" smtClean="0"/>
              <a:t>Algorithms. </a:t>
            </a:r>
            <a:endParaRPr lang="en-US" sz="2000" dirty="0"/>
          </a:p>
          <a:p>
            <a:pPr marL="285750" indent="-285750">
              <a:buFont typeface="Arial" charset="0"/>
              <a:buChar char="•"/>
            </a:pPr>
            <a:r>
              <a:rPr lang="en-US" sz="2000" dirty="0" smtClean="0"/>
              <a:t>Convolutional Neural networks has become </a:t>
            </a:r>
            <a:r>
              <a:rPr lang="en-US" sz="2000" dirty="0"/>
              <a:t>state-of-the-art for medical image segmentation</a:t>
            </a:r>
            <a:r>
              <a:rPr lang="en-US" sz="2000" dirty="0" smtClean="0"/>
              <a:t>.</a:t>
            </a:r>
            <a:endParaRPr lang="en-US" sz="2000" dirty="0"/>
          </a:p>
          <a:p>
            <a:pPr marL="285750" indent="-285750">
              <a:buFont typeface="Arial" charset="0"/>
              <a:buChar char="•"/>
            </a:pPr>
            <a:r>
              <a:rPr lang="en-US" sz="2000" dirty="0" smtClean="0"/>
              <a:t>U-Net and </a:t>
            </a:r>
            <a:r>
              <a:rPr lang="en-US" sz="2000" dirty="0"/>
              <a:t>F</a:t>
            </a:r>
            <a:r>
              <a:rPr lang="en-US" sz="2000" dirty="0" smtClean="0"/>
              <a:t>ully </a:t>
            </a:r>
            <a:r>
              <a:rPr lang="en-US" sz="2000" dirty="0"/>
              <a:t>Convolutional </a:t>
            </a:r>
            <a:r>
              <a:rPr lang="en-US" sz="2000" dirty="0" smtClean="0"/>
              <a:t>networks are the commonly used architectures.</a:t>
            </a:r>
          </a:p>
          <a:p>
            <a:pPr marL="285750" indent="-285750">
              <a:buFont typeface="Arial" charset="0"/>
              <a:buChar char="•"/>
            </a:pPr>
            <a:r>
              <a:rPr lang="en-US" sz="2000" dirty="0" smtClean="0"/>
              <a:t>Applications includes </a:t>
            </a:r>
            <a:r>
              <a:rPr lang="en-US" sz="2000" dirty="0"/>
              <a:t>anatomical segmentation of cardiac </a:t>
            </a:r>
            <a:r>
              <a:rPr lang="en-US" sz="2000" dirty="0" smtClean="0"/>
              <a:t>CT, </a:t>
            </a:r>
            <a:r>
              <a:rPr lang="en-US" sz="2000" dirty="0"/>
              <a:t>detection of lung nodules in chest </a:t>
            </a:r>
            <a:r>
              <a:rPr lang="en-US" sz="2000" dirty="0" smtClean="0"/>
              <a:t>CT etc.</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63" y="471488"/>
            <a:ext cx="5715000" cy="5970875"/>
          </a:xfrm>
          <a:prstGeom prst="rect">
            <a:avLst/>
          </a:prstGeom>
        </p:spPr>
      </p:pic>
    </p:spTree>
    <p:extLst>
      <p:ext uri="{BB962C8B-B14F-4D97-AF65-F5344CB8AC3E}">
        <p14:creationId xmlns:p14="http://schemas.microsoft.com/office/powerpoint/2010/main" val="2057351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6A8C9-9EB6-43DA-BD3E-58FAC144BF5C}"/>
              </a:ext>
            </a:extLst>
          </p:cNvPr>
          <p:cNvSpPr>
            <a:spLocks noGrp="1"/>
          </p:cNvSpPr>
          <p:nvPr>
            <p:ph type="title"/>
          </p:nvPr>
        </p:nvSpPr>
        <p:spPr>
          <a:xfrm>
            <a:off x="457199" y="785812"/>
            <a:ext cx="5638801" cy="1029133"/>
          </a:xfrm>
        </p:spPr>
        <p:txBody>
          <a:bodyPr/>
          <a:lstStyle/>
          <a:p>
            <a:r>
              <a:rPr lang="en-US" b="1" dirty="0" smtClean="0"/>
              <a:t>Data Set </a:t>
            </a:r>
            <a:r>
              <a:rPr lang="en-US" b="1" dirty="0"/>
              <a:t/>
            </a:r>
            <a:br>
              <a:rPr lang="en-US" b="1" dirty="0"/>
            </a:br>
            <a:endParaRPr lang="en-US" dirty="0"/>
          </a:p>
        </p:txBody>
      </p:sp>
      <p:sp>
        <p:nvSpPr>
          <p:cNvPr id="3" name="Text Placeholder 2">
            <a:extLst>
              <a:ext uri="{FF2B5EF4-FFF2-40B4-BE49-F238E27FC236}">
                <a16:creationId xmlns="" xmlns:a16="http://schemas.microsoft.com/office/drawing/2014/main" id="{50EACE68-C884-4900-BA05-58DEA1511030}"/>
              </a:ext>
            </a:extLst>
          </p:cNvPr>
          <p:cNvSpPr>
            <a:spLocks noGrp="1"/>
          </p:cNvSpPr>
          <p:nvPr>
            <p:ph type="body" sz="quarter" idx="14"/>
          </p:nvPr>
        </p:nvSpPr>
        <p:spPr>
          <a:xfrm>
            <a:off x="457199" y="1814947"/>
            <a:ext cx="5805055" cy="4128654"/>
          </a:xfrm>
        </p:spPr>
        <p:txBody>
          <a:bodyPr/>
          <a:lstStyle/>
          <a:p>
            <a:pPr marL="285750" indent="-285750">
              <a:buFont typeface="Arial" charset="0"/>
              <a:buChar char="•"/>
            </a:pPr>
            <a:r>
              <a:rPr lang="en-US" sz="2000" dirty="0"/>
              <a:t>1, 251 brain MRI scans including segmentation annotations of tumorous regions.</a:t>
            </a:r>
          </a:p>
          <a:p>
            <a:pPr marL="285750" indent="-285750">
              <a:buFont typeface="Arial" charset="0"/>
              <a:buChar char="•"/>
            </a:pPr>
            <a:r>
              <a:rPr lang="en-US" sz="2000" dirty="0"/>
              <a:t>The 3D volumes with dimensions of (240, 240, 155) </a:t>
            </a:r>
            <a:r>
              <a:rPr lang="en-US" sz="2000" dirty="0" smtClean="0"/>
              <a:t>voxels.</a:t>
            </a:r>
            <a:endParaRPr lang="en-US" sz="2000" dirty="0"/>
          </a:p>
          <a:p>
            <a:pPr marL="285750" indent="-285750">
              <a:buFont typeface="Arial" charset="0"/>
              <a:buChar char="•"/>
            </a:pPr>
            <a:r>
              <a:rPr lang="en-US" sz="2000" dirty="0"/>
              <a:t> Annotation consists of 4 classes: peritumoral edematous tissue (ED), necrotic tumor core (NCR), enhancing tumor (ET), and background (voxels that are not part of the tumor</a:t>
            </a:r>
            <a:r>
              <a:rPr lang="en-US" sz="2000" dirty="0" smtClean="0"/>
              <a:t>).</a:t>
            </a:r>
          </a:p>
          <a:p>
            <a:pPr marL="285750" indent="-285750">
              <a:buFont typeface="Arial" charset="0"/>
              <a:buChar char="•"/>
            </a:pPr>
            <a:r>
              <a:rPr lang="en-US" sz="2000" dirty="0"/>
              <a:t>Four modularity are given for every example: native (T1), post-contrast T1-weighted (T1Gd), T2-weighted (T2), and T2 Fluid Attenuated Inversion Recovery (T2-FLAIR).</a:t>
            </a:r>
          </a:p>
          <a:p>
            <a:pPr marL="285750" indent="-285750">
              <a:buFont typeface="Arial" charset="0"/>
              <a:buChar char="•"/>
            </a:pPr>
            <a:endParaRPr lang="en-US" sz="2000" dirty="0"/>
          </a:p>
          <a:p>
            <a:pPr marL="285750" indent="-285750">
              <a:buFont typeface="Arial" charset="0"/>
              <a:buChar char="•"/>
            </a:pPr>
            <a:endParaRPr lang="en-US" sz="2000" dirty="0"/>
          </a:p>
        </p:txBody>
      </p:sp>
      <p:pic>
        <p:nvPicPr>
          <p:cNvPr id="6" name="Picture 5"/>
          <p:cNvPicPr>
            <a:picLocks noChangeAspect="1"/>
          </p:cNvPicPr>
          <p:nvPr/>
        </p:nvPicPr>
        <p:blipFill>
          <a:blip r:embed="rId3"/>
          <a:stretch>
            <a:fillRect/>
          </a:stretch>
        </p:blipFill>
        <p:spPr>
          <a:xfrm>
            <a:off x="6636759" y="1143001"/>
            <a:ext cx="5070764" cy="4800600"/>
          </a:xfrm>
          <a:prstGeom prst="rect">
            <a:avLst/>
          </a:prstGeom>
        </p:spPr>
      </p:pic>
    </p:spTree>
    <p:extLst>
      <p:ext uri="{BB962C8B-B14F-4D97-AF65-F5344CB8AC3E}">
        <p14:creationId xmlns:p14="http://schemas.microsoft.com/office/powerpoint/2010/main" val="569425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6A8C9-9EB6-43DA-BD3E-58FAC144BF5C}"/>
              </a:ext>
            </a:extLst>
          </p:cNvPr>
          <p:cNvSpPr>
            <a:spLocks noGrp="1"/>
          </p:cNvSpPr>
          <p:nvPr>
            <p:ph type="title"/>
          </p:nvPr>
        </p:nvSpPr>
        <p:spPr>
          <a:xfrm>
            <a:off x="457199" y="785812"/>
            <a:ext cx="5638801" cy="1029133"/>
          </a:xfrm>
        </p:spPr>
        <p:txBody>
          <a:bodyPr/>
          <a:lstStyle/>
          <a:p>
            <a:r>
              <a:rPr lang="en-US" b="1" dirty="0"/>
              <a:t>Data Preprocessing </a:t>
            </a:r>
            <a:r>
              <a:rPr lang="en-US" dirty="0"/>
              <a:t/>
            </a:r>
            <a:br>
              <a:rPr lang="en-US" dirty="0"/>
            </a:br>
            <a:r>
              <a:rPr lang="en-US" dirty="0"/>
              <a:t/>
            </a:r>
            <a:br>
              <a:rPr lang="en-US" dirty="0"/>
            </a:br>
            <a:r>
              <a:rPr lang="en-US" dirty="0"/>
              <a:t/>
            </a:r>
            <a:br>
              <a:rPr lang="en-US" dirty="0"/>
            </a:br>
            <a:r>
              <a:rPr lang="en-US" b="1" dirty="0"/>
              <a:t/>
            </a:r>
            <a:br>
              <a:rPr lang="en-US" b="1" dirty="0"/>
            </a:br>
            <a:endParaRPr lang="en-US" dirty="0"/>
          </a:p>
        </p:txBody>
      </p:sp>
      <p:sp>
        <p:nvSpPr>
          <p:cNvPr id="3" name="Text Placeholder 2">
            <a:extLst>
              <a:ext uri="{FF2B5EF4-FFF2-40B4-BE49-F238E27FC236}">
                <a16:creationId xmlns="" xmlns:a16="http://schemas.microsoft.com/office/drawing/2014/main" id="{50EACE68-C884-4900-BA05-58DEA1511030}"/>
              </a:ext>
            </a:extLst>
          </p:cNvPr>
          <p:cNvSpPr>
            <a:spLocks noGrp="1"/>
          </p:cNvSpPr>
          <p:nvPr>
            <p:ph type="body" sz="quarter" idx="14"/>
          </p:nvPr>
        </p:nvSpPr>
        <p:spPr>
          <a:xfrm>
            <a:off x="457199" y="1814947"/>
            <a:ext cx="5805055" cy="4128654"/>
          </a:xfrm>
        </p:spPr>
        <p:txBody>
          <a:bodyPr/>
          <a:lstStyle/>
          <a:p>
            <a:pPr marL="285750" indent="-285750">
              <a:buFont typeface="Arial" charset="0"/>
              <a:buChar char="•"/>
            </a:pPr>
            <a:r>
              <a:rPr lang="en-US" sz="2000" dirty="0"/>
              <a:t>All 4 modularities are stacked. Each example input tensor is in layout (C, H, W, D) and has shape(4, 240, 240, 155). Here H-height, W-width, C-channels and D-depth.</a:t>
            </a:r>
          </a:p>
          <a:p>
            <a:pPr marL="285750" indent="-285750">
              <a:buFont typeface="Arial" charset="0"/>
              <a:buChar char="•"/>
            </a:pPr>
            <a:r>
              <a:rPr lang="en-US" sz="2000" dirty="0" smtClean="0"/>
              <a:t>Redundant non important voxels were cropped.</a:t>
            </a:r>
          </a:p>
          <a:p>
            <a:pPr marL="285750" indent="-285750">
              <a:buFont typeface="Arial" charset="0"/>
              <a:buChar char="•"/>
            </a:pPr>
            <a:r>
              <a:rPr lang="en-US" sz="2000" dirty="0"/>
              <a:t>Mean and Standard deviation was taken to normalize all volumes.</a:t>
            </a:r>
          </a:p>
          <a:p>
            <a:pPr marL="285750" indent="-285750">
              <a:buFont typeface="Arial" charset="0"/>
              <a:buChar char="•"/>
            </a:pPr>
            <a:r>
              <a:rPr lang="en-US" sz="2000" dirty="0"/>
              <a:t>Additional input channel </a:t>
            </a:r>
            <a:r>
              <a:rPr lang="en-US" sz="2000" dirty="0" smtClean="0"/>
              <a:t>created </a:t>
            </a:r>
            <a:r>
              <a:rPr lang="en-US" sz="2000" dirty="0"/>
              <a:t>to distinguish between background voxels and normalized voxels using one-hot encoding for foreground voxels and put together with the input </a:t>
            </a:r>
            <a:r>
              <a:rPr lang="en-US" sz="2000" dirty="0" smtClean="0"/>
              <a:t>data</a:t>
            </a:r>
            <a:endParaRPr lang="en-US" sz="2000" dirty="0"/>
          </a:p>
        </p:txBody>
      </p:sp>
      <p:pic>
        <p:nvPicPr>
          <p:cNvPr id="4" name="Picture 3"/>
          <p:cNvPicPr>
            <a:picLocks noChangeAspect="1"/>
          </p:cNvPicPr>
          <p:nvPr/>
        </p:nvPicPr>
        <p:blipFill>
          <a:blip r:embed="rId3"/>
          <a:stretch>
            <a:fillRect/>
          </a:stretch>
        </p:blipFill>
        <p:spPr>
          <a:xfrm>
            <a:off x="6262255" y="442912"/>
            <a:ext cx="5682096" cy="6015037"/>
          </a:xfrm>
          <a:prstGeom prst="rect">
            <a:avLst/>
          </a:prstGeom>
        </p:spPr>
      </p:pic>
    </p:spTree>
    <p:extLst>
      <p:ext uri="{BB962C8B-B14F-4D97-AF65-F5344CB8AC3E}">
        <p14:creationId xmlns:p14="http://schemas.microsoft.com/office/powerpoint/2010/main" val="2131309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6A8C9-9EB6-43DA-BD3E-58FAC144BF5C}"/>
              </a:ext>
            </a:extLst>
          </p:cNvPr>
          <p:cNvSpPr>
            <a:spLocks noGrp="1"/>
          </p:cNvSpPr>
          <p:nvPr>
            <p:ph type="title"/>
          </p:nvPr>
        </p:nvSpPr>
        <p:spPr>
          <a:xfrm>
            <a:off x="457199" y="728662"/>
            <a:ext cx="5638801" cy="1086283"/>
          </a:xfrm>
        </p:spPr>
        <p:txBody>
          <a:bodyPr/>
          <a:lstStyle/>
          <a:p>
            <a:r>
              <a:rPr lang="en-US" b="1" dirty="0"/>
              <a:t>Data </a:t>
            </a:r>
            <a:r>
              <a:rPr lang="en-US" b="1" dirty="0" smtClean="0"/>
              <a:t>Augmentations</a:t>
            </a:r>
            <a:r>
              <a:rPr lang="en-US" dirty="0"/>
              <a:t/>
            </a:r>
            <a:br>
              <a:rPr lang="en-US" dirty="0"/>
            </a:br>
            <a:r>
              <a:rPr lang="en-US" dirty="0"/>
              <a:t/>
            </a:r>
            <a:br>
              <a:rPr lang="en-US" dirty="0"/>
            </a:br>
            <a:r>
              <a:rPr lang="en-US" dirty="0"/>
              <a:t/>
            </a:r>
            <a:br>
              <a:rPr lang="en-US" dirty="0"/>
            </a:br>
            <a:r>
              <a:rPr lang="en-US" dirty="0"/>
              <a:t/>
            </a:r>
            <a:br>
              <a:rPr lang="en-US" dirty="0"/>
            </a:br>
            <a:r>
              <a:rPr lang="en-US" b="1" dirty="0"/>
              <a:t/>
            </a:r>
            <a:br>
              <a:rPr lang="en-US" b="1" dirty="0"/>
            </a:br>
            <a:endParaRPr lang="en-US" dirty="0"/>
          </a:p>
        </p:txBody>
      </p:sp>
      <p:sp>
        <p:nvSpPr>
          <p:cNvPr id="3" name="Text Placeholder 2">
            <a:extLst>
              <a:ext uri="{FF2B5EF4-FFF2-40B4-BE49-F238E27FC236}">
                <a16:creationId xmlns="" xmlns:a16="http://schemas.microsoft.com/office/drawing/2014/main" id="{50EACE68-C884-4900-BA05-58DEA1511030}"/>
              </a:ext>
            </a:extLst>
          </p:cNvPr>
          <p:cNvSpPr>
            <a:spLocks noGrp="1"/>
          </p:cNvSpPr>
          <p:nvPr>
            <p:ph type="body" sz="quarter" idx="14"/>
          </p:nvPr>
        </p:nvSpPr>
        <p:spPr>
          <a:xfrm>
            <a:off x="457199" y="2216727"/>
            <a:ext cx="5805055" cy="3726874"/>
          </a:xfrm>
        </p:spPr>
        <p:txBody>
          <a:bodyPr/>
          <a:lstStyle/>
          <a:p>
            <a:pPr marL="285750" indent="-285750">
              <a:buFont typeface="Arial" charset="0"/>
              <a:buChar char="•"/>
            </a:pPr>
            <a:r>
              <a:rPr lang="en-US" sz="2000" b="1" dirty="0"/>
              <a:t>Biased crop</a:t>
            </a:r>
            <a:endParaRPr lang="en-US" sz="2000" dirty="0"/>
          </a:p>
          <a:p>
            <a:pPr marL="285750" indent="-285750">
              <a:buFont typeface="Arial" charset="0"/>
              <a:buChar char="•"/>
            </a:pPr>
            <a:r>
              <a:rPr lang="en-US" sz="2000" b="1" dirty="0"/>
              <a:t>Zoom</a:t>
            </a:r>
            <a:endParaRPr lang="en-US" sz="2000" dirty="0"/>
          </a:p>
          <a:p>
            <a:pPr marL="285750" indent="-285750">
              <a:buFont typeface="Arial" charset="0"/>
              <a:buChar char="•"/>
            </a:pPr>
            <a:r>
              <a:rPr lang="en-US" sz="2000" b="1" dirty="0"/>
              <a:t>Flips</a:t>
            </a:r>
            <a:endParaRPr lang="en-US" sz="2000" dirty="0"/>
          </a:p>
          <a:p>
            <a:pPr marL="285750" indent="-285750">
              <a:buFont typeface="Arial" charset="0"/>
              <a:buChar char="•"/>
            </a:pPr>
            <a:r>
              <a:rPr lang="en-US" sz="2000" b="1" dirty="0"/>
              <a:t>Gaussian Noise</a:t>
            </a:r>
            <a:endParaRPr lang="en-US" sz="2000" dirty="0"/>
          </a:p>
          <a:p>
            <a:pPr marL="285750" indent="-285750">
              <a:buFont typeface="Arial" charset="0"/>
              <a:buChar char="•"/>
            </a:pPr>
            <a:r>
              <a:rPr lang="en-US" sz="2000" b="1" dirty="0"/>
              <a:t>Gaussian Blur</a:t>
            </a:r>
            <a:endParaRPr lang="en-US" sz="2000" dirty="0"/>
          </a:p>
          <a:p>
            <a:pPr marL="285750" indent="-285750">
              <a:buFont typeface="Arial" charset="0"/>
              <a:buChar char="•"/>
            </a:pPr>
            <a:r>
              <a:rPr lang="en-US" sz="2000" b="1" dirty="0"/>
              <a:t>Brightness</a:t>
            </a:r>
            <a:endParaRPr lang="en-US" sz="2000" dirty="0"/>
          </a:p>
          <a:p>
            <a:pPr marL="285750" indent="-285750">
              <a:buFont typeface="Arial" charset="0"/>
              <a:buChar char="•"/>
            </a:pPr>
            <a:r>
              <a:rPr lang="en-US" sz="2000" b="1" dirty="0" smtClean="0"/>
              <a:t>Contrast</a:t>
            </a:r>
            <a:endParaRPr lang="en-US" sz="2000" dirty="0"/>
          </a:p>
        </p:txBody>
      </p:sp>
      <p:pic>
        <p:nvPicPr>
          <p:cNvPr id="6" name="Picture 5"/>
          <p:cNvPicPr>
            <a:picLocks noChangeAspect="1"/>
          </p:cNvPicPr>
          <p:nvPr/>
        </p:nvPicPr>
        <p:blipFill>
          <a:blip r:embed="rId3"/>
          <a:stretch>
            <a:fillRect/>
          </a:stretch>
        </p:blipFill>
        <p:spPr>
          <a:xfrm>
            <a:off x="4752109" y="498764"/>
            <a:ext cx="7065818" cy="6012871"/>
          </a:xfrm>
          <a:prstGeom prst="rect">
            <a:avLst/>
          </a:prstGeom>
        </p:spPr>
      </p:pic>
    </p:spTree>
    <p:extLst>
      <p:ext uri="{BB962C8B-B14F-4D97-AF65-F5344CB8AC3E}">
        <p14:creationId xmlns:p14="http://schemas.microsoft.com/office/powerpoint/2010/main" val="1540378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14388"/>
            <a:ext cx="5638801" cy="1672138"/>
          </a:xfrm>
        </p:spPr>
        <p:txBody>
          <a:bodyPr/>
          <a:lstStyle/>
          <a:p>
            <a:r>
              <a:rPr lang="en-US" b="1" dirty="0"/>
              <a:t>Models </a:t>
            </a:r>
            <a:r>
              <a:rPr lang="en-US" b="1" dirty="0" smtClean="0"/>
              <a:t>Architecture</a:t>
            </a:r>
            <a:endParaRPr lang="en-US" dirty="0"/>
          </a:p>
        </p:txBody>
      </p:sp>
      <p:sp>
        <p:nvSpPr>
          <p:cNvPr id="3" name="Text Placeholder 2"/>
          <p:cNvSpPr>
            <a:spLocks noGrp="1"/>
          </p:cNvSpPr>
          <p:nvPr>
            <p:ph type="body" sz="quarter" idx="14"/>
          </p:nvPr>
        </p:nvSpPr>
        <p:spPr/>
        <p:txBody>
          <a:bodyPr/>
          <a:lstStyle/>
          <a:p>
            <a:r>
              <a:rPr lang="en-US" sz="3200" b="1" dirty="0" smtClean="0"/>
              <a:t>U-Net </a:t>
            </a:r>
            <a:endParaRPr lang="en-US" sz="3200" b="1" dirty="0"/>
          </a:p>
        </p:txBody>
      </p:sp>
      <p:pic>
        <p:nvPicPr>
          <p:cNvPr id="5" name="Picture 4"/>
          <p:cNvPicPr>
            <a:picLocks noChangeAspect="1"/>
          </p:cNvPicPr>
          <p:nvPr/>
        </p:nvPicPr>
        <p:blipFill>
          <a:blip r:embed="rId2"/>
          <a:stretch>
            <a:fillRect/>
          </a:stretch>
        </p:blipFill>
        <p:spPr>
          <a:xfrm>
            <a:off x="4710546" y="457200"/>
            <a:ext cx="7232072" cy="5999018"/>
          </a:xfrm>
          <a:prstGeom prst="rect">
            <a:avLst/>
          </a:prstGeom>
        </p:spPr>
      </p:pic>
    </p:spTree>
    <p:extLst>
      <p:ext uri="{BB962C8B-B14F-4D97-AF65-F5344CB8AC3E}">
        <p14:creationId xmlns:p14="http://schemas.microsoft.com/office/powerpoint/2010/main" val="1145739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SegResNetVAE</a:t>
            </a:r>
            <a:endParaRPr lang="en-US" b="1" dirty="0"/>
          </a:p>
        </p:txBody>
      </p:sp>
      <p:pic>
        <p:nvPicPr>
          <p:cNvPr id="6" name="Picture 5"/>
          <p:cNvPicPr>
            <a:picLocks noChangeAspect="1"/>
          </p:cNvPicPr>
          <p:nvPr/>
        </p:nvPicPr>
        <p:blipFill>
          <a:blip r:embed="rId2"/>
          <a:stretch>
            <a:fillRect/>
          </a:stretch>
        </p:blipFill>
        <p:spPr>
          <a:xfrm>
            <a:off x="3411682" y="471055"/>
            <a:ext cx="8433954" cy="5985163"/>
          </a:xfrm>
          <a:prstGeom prst="rect">
            <a:avLst/>
          </a:prstGeom>
        </p:spPr>
      </p:pic>
    </p:spTree>
    <p:extLst>
      <p:ext uri="{BB962C8B-B14F-4D97-AF65-F5344CB8AC3E}">
        <p14:creationId xmlns:p14="http://schemas.microsoft.com/office/powerpoint/2010/main" val="292432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UNETR</a:t>
            </a:r>
          </a:p>
        </p:txBody>
      </p:sp>
      <p:pic>
        <p:nvPicPr>
          <p:cNvPr id="3" name="Picture 2"/>
          <p:cNvPicPr>
            <a:picLocks noChangeAspect="1"/>
          </p:cNvPicPr>
          <p:nvPr/>
        </p:nvPicPr>
        <p:blipFill>
          <a:blip r:embed="rId2"/>
          <a:stretch>
            <a:fillRect/>
          </a:stretch>
        </p:blipFill>
        <p:spPr>
          <a:xfrm>
            <a:off x="2983923" y="503381"/>
            <a:ext cx="8801100" cy="5883564"/>
          </a:xfrm>
          <a:prstGeom prst="rect">
            <a:avLst/>
          </a:prstGeom>
        </p:spPr>
      </p:pic>
    </p:spTree>
    <p:extLst>
      <p:ext uri="{BB962C8B-B14F-4D97-AF65-F5344CB8AC3E}">
        <p14:creationId xmlns:p14="http://schemas.microsoft.com/office/powerpoint/2010/main" val="1444593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Pantone Color of the Year 2022</Template>
  <TotalTime>0</TotalTime>
  <Words>613</Words>
  <Application>Microsoft Macintosh PowerPoint</Application>
  <PresentationFormat>Widescreen</PresentationFormat>
  <Paragraphs>81</Paragraphs>
  <Slides>19</Slides>
  <Notes>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19</vt:i4>
      </vt:variant>
    </vt:vector>
  </HeadingPairs>
  <TitlesOfParts>
    <vt:vector size="27" baseType="lpstr">
      <vt:lpstr>Calibri</vt:lpstr>
      <vt:lpstr>Segoe UI</vt:lpstr>
      <vt:lpstr>Segoe UI Light</vt:lpstr>
      <vt:lpstr>Arial</vt:lpstr>
      <vt:lpstr>Balancing Act</vt:lpstr>
      <vt:lpstr>Wellspring</vt:lpstr>
      <vt:lpstr>Star of the show</vt:lpstr>
      <vt:lpstr>Amusements</vt:lpstr>
      <vt:lpstr>PowerPoint Presentation</vt:lpstr>
      <vt:lpstr>Introduction</vt:lpstr>
      <vt:lpstr>How Deep Learning can help? </vt:lpstr>
      <vt:lpstr>Data Set  </vt:lpstr>
      <vt:lpstr>Data Preprocessing     </vt:lpstr>
      <vt:lpstr>Data Augmentations     </vt:lpstr>
      <vt:lpstr>Models Architecture</vt:lpstr>
      <vt:lpstr>SegResNetVAE</vt:lpstr>
      <vt:lpstr>UNETR</vt:lpstr>
      <vt:lpstr>Attention U-Net</vt:lpstr>
      <vt:lpstr>Residual U-Net</vt:lpstr>
      <vt:lpstr>Loss function</vt:lpstr>
      <vt:lpstr>Deep supervision and Inference </vt:lpstr>
      <vt:lpstr>Results  </vt:lpstr>
      <vt:lpstr>Experiments: Results  </vt:lpstr>
      <vt:lpstr>Experiments: Results  </vt:lpstr>
      <vt:lpstr>Conclusions  </vt:lpstr>
      <vt:lpstr>References   </vt:lpstr>
      <vt:lpstr>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Rovin Singh Patwal</dc:creator>
  <cp:lastModifiedBy/>
  <cp:revision>1</cp:revision>
  <dcterms:created xsi:type="dcterms:W3CDTF">2022-04-14T07:38:26Z</dcterms:created>
  <dcterms:modified xsi:type="dcterms:W3CDTF">2022-04-14T22:46:10Z</dcterms:modified>
</cp:coreProperties>
</file>